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7"/>
  </p:notesMasterIdLst>
  <p:sldIdLst>
    <p:sldId id="256" r:id="rId2"/>
    <p:sldId id="257" r:id="rId3"/>
    <p:sldId id="258" r:id="rId4"/>
    <p:sldId id="263" r:id="rId5"/>
    <p:sldId id="265" r:id="rId6"/>
    <p:sldId id="259" r:id="rId7"/>
    <p:sldId id="262" r:id="rId8"/>
    <p:sldId id="260" r:id="rId9"/>
    <p:sldId id="264" r:id="rId10"/>
    <p:sldId id="261" r:id="rId11"/>
    <p:sldId id="266" r:id="rId12"/>
    <p:sldId id="267" r:id="rId13"/>
    <p:sldId id="268" r:id="rId14"/>
    <p:sldId id="269" r:id="rId15"/>
    <p:sldId id="270" r:id="rId16"/>
    <p:sldId id="271" r:id="rId17"/>
    <p:sldId id="275" r:id="rId18"/>
    <p:sldId id="272" r:id="rId19"/>
    <p:sldId id="273" r:id="rId20"/>
    <p:sldId id="280" r:id="rId21"/>
    <p:sldId id="274" r:id="rId22"/>
    <p:sldId id="281" r:id="rId23"/>
    <p:sldId id="279" r:id="rId24"/>
    <p:sldId id="282" r:id="rId25"/>
    <p:sldId id="283" r:id="rId26"/>
    <p:sldId id="301" r:id="rId27"/>
    <p:sldId id="284" r:id="rId28"/>
    <p:sldId id="287" r:id="rId29"/>
    <p:sldId id="286" r:id="rId30"/>
    <p:sldId id="288" r:id="rId31"/>
    <p:sldId id="289" r:id="rId32"/>
    <p:sldId id="290" r:id="rId33"/>
    <p:sldId id="276" r:id="rId34"/>
    <p:sldId id="291" r:id="rId35"/>
    <p:sldId id="292" r:id="rId36"/>
    <p:sldId id="293" r:id="rId37"/>
    <p:sldId id="294" r:id="rId38"/>
    <p:sldId id="277" r:id="rId39"/>
    <p:sldId id="295" r:id="rId40"/>
    <p:sldId id="296" r:id="rId41"/>
    <p:sldId id="297" r:id="rId42"/>
    <p:sldId id="298" r:id="rId43"/>
    <p:sldId id="278" r:id="rId44"/>
    <p:sldId id="299" r:id="rId45"/>
    <p:sldId id="300" r:id="rId46"/>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p:restoredLeft sz="15620"/>
    <p:restoredTop sz="94660"/>
  </p:normalViewPr>
  <p:slideViewPr>
    <p:cSldViewPr snapToGrid="0" snapToObjects="1">
      <p:cViewPr varScale="1">
        <p:scale>
          <a:sx n="78" d="100"/>
          <a:sy n="78" d="100"/>
        </p:scale>
        <p:origin x="-1928"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DE8961-FA97-2640-ABBD-204E3C428521}" type="datetimeFigureOut">
              <a:rPr lang="en-US" smtClean="0"/>
              <a:t>9/15/16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424AF6-DCAC-684B-B657-4E4132EA4BA3}" type="slidenum">
              <a:rPr lang="en-US" smtClean="0"/>
              <a:t>‹#›</a:t>
            </a:fld>
            <a:endParaRPr lang="en-US" dirty="0"/>
          </a:p>
        </p:txBody>
      </p:sp>
    </p:spTree>
    <p:extLst>
      <p:ext uri="{BB962C8B-B14F-4D97-AF65-F5344CB8AC3E}">
        <p14:creationId xmlns:p14="http://schemas.microsoft.com/office/powerpoint/2010/main" val="40076059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424AF6-DCAC-684B-B657-4E4132EA4BA3}" type="slidenum">
              <a:rPr lang="en-US" smtClean="0"/>
              <a:t>1</a:t>
            </a:fld>
            <a:endParaRPr lang="en-US" dirty="0"/>
          </a:p>
        </p:txBody>
      </p:sp>
    </p:spTree>
    <p:extLst>
      <p:ext uri="{BB962C8B-B14F-4D97-AF65-F5344CB8AC3E}">
        <p14:creationId xmlns:p14="http://schemas.microsoft.com/office/powerpoint/2010/main" val="3550039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55CB391C-E148-2044-94D1-264D411CDF4D}" type="datetimeFigureOut">
              <a:rPr lang="en-US" smtClean="0"/>
              <a:t>9/15/16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B3B12E-649C-5A4D-92F0-5EE2BC917FF0}"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CB391C-E148-2044-94D1-264D411CDF4D}" type="datetimeFigureOut">
              <a:rPr lang="en-US" smtClean="0"/>
              <a:t>9/15/16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B3B12E-649C-5A4D-92F0-5EE2BC917FF0}" type="slidenum">
              <a:rPr lang="en-US" smtClean="0"/>
              <a:t>‹#›</a:t>
            </a:fld>
            <a:endParaRPr lang="en-US" dirty="0"/>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55CB391C-E148-2044-94D1-264D411CDF4D}" type="datetimeFigureOut">
              <a:rPr lang="en-US" smtClean="0"/>
              <a:t>9/15/16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B3B12E-649C-5A4D-92F0-5EE2BC917FF0}"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55CB391C-E148-2044-94D1-264D411CDF4D}" type="datetimeFigureOut">
              <a:rPr lang="en-US" smtClean="0"/>
              <a:t>9/15/16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B3B12E-649C-5A4D-92F0-5EE2BC917FF0}"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55CB391C-E148-2044-94D1-264D411CDF4D}" type="datetimeFigureOut">
              <a:rPr lang="en-US" smtClean="0"/>
              <a:t>9/15/16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B3B12E-649C-5A4D-92F0-5EE2BC917FF0}"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55CB391C-E148-2044-94D1-264D411CDF4D}" type="datetimeFigureOut">
              <a:rPr lang="en-US" smtClean="0"/>
              <a:t>9/15/16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B3B12E-649C-5A4D-92F0-5EE2BC917FF0}" type="slidenum">
              <a:rPr lang="en-US" smtClean="0"/>
              <a:t>‹#›</a:t>
            </a:fld>
            <a:endParaRPr lang="en-US" dirty="0"/>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CB391C-E148-2044-94D1-264D411CDF4D}" type="datetimeFigureOut">
              <a:rPr lang="en-US" smtClean="0"/>
              <a:t>9/15/16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B3B12E-649C-5A4D-92F0-5EE2BC917FF0}"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55CB391C-E148-2044-94D1-264D411CDF4D}" type="datetimeFigureOut">
              <a:rPr lang="en-US" smtClean="0"/>
              <a:t>9/15/16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B3B12E-649C-5A4D-92F0-5EE2BC917FF0}"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55CB391C-E148-2044-94D1-264D411CDF4D}" type="datetimeFigureOut">
              <a:rPr lang="en-US" smtClean="0"/>
              <a:t>9/15/16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7B3B12E-649C-5A4D-92F0-5EE2BC917FF0}"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5CB391C-E148-2044-94D1-264D411CDF4D}" type="datetimeFigureOut">
              <a:rPr lang="en-US" smtClean="0"/>
              <a:t>9/15/16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7B3B12E-649C-5A4D-92F0-5EE2BC917FF0}"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CB391C-E148-2044-94D1-264D411CDF4D}" type="datetimeFigureOut">
              <a:rPr lang="en-US" smtClean="0"/>
              <a:t>9/15/16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7B3B12E-649C-5A4D-92F0-5EE2BC917FF0}"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CB391C-E148-2044-94D1-264D411CDF4D}" type="datetimeFigureOut">
              <a:rPr lang="en-US" smtClean="0"/>
              <a:t>9/15/16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B3B12E-649C-5A4D-92F0-5EE2BC917FF0}"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55CB391C-E148-2044-94D1-264D411CDF4D}" type="datetimeFigureOut">
              <a:rPr lang="en-US" smtClean="0"/>
              <a:t>9/15/16</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97B3B12E-649C-5A4D-92F0-5EE2BC917FF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dirty="0" smtClean="0"/>
              <a:t>Constructing an Electoral Reform Team: Lessons from INEC </a:t>
            </a:r>
            <a:r>
              <a:rPr lang="en-US" sz="3600" dirty="0" smtClean="0"/>
              <a:t>for </a:t>
            </a:r>
            <a:r>
              <a:rPr lang="en-US" sz="3600" dirty="0" smtClean="0"/>
              <a:t>Africa’s Democrats</a:t>
            </a:r>
            <a:endParaRPr lang="en-US" sz="3600" dirty="0"/>
          </a:p>
        </p:txBody>
      </p:sp>
      <p:sp>
        <p:nvSpPr>
          <p:cNvPr id="3" name="Subtitle 2"/>
          <p:cNvSpPr>
            <a:spLocks noGrp="1"/>
          </p:cNvSpPr>
          <p:nvPr>
            <p:ph type="subTitle" idx="1"/>
          </p:nvPr>
        </p:nvSpPr>
        <p:spPr/>
        <p:txBody>
          <a:bodyPr/>
          <a:lstStyle/>
          <a:p>
            <a:endParaRPr lang="en-US" dirty="0" smtClean="0"/>
          </a:p>
          <a:p>
            <a:r>
              <a:rPr lang="en-US" dirty="0" smtClean="0"/>
              <a:t>Attahiru Jega</a:t>
            </a:r>
            <a:endParaRPr lang="en-US" dirty="0"/>
          </a:p>
        </p:txBody>
      </p:sp>
    </p:spTree>
    <p:extLst>
      <p:ext uri="{BB962C8B-B14F-4D97-AF65-F5344CB8AC3E}">
        <p14:creationId xmlns:p14="http://schemas.microsoft.com/office/powerpoint/2010/main" val="79473620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Constructing a Team in INEC</a:t>
            </a:r>
            <a:endParaRPr lang="en-US" dirty="0"/>
          </a:p>
        </p:txBody>
      </p:sp>
      <p:sp>
        <p:nvSpPr>
          <p:cNvPr id="3" name="Content Placeholder 2"/>
          <p:cNvSpPr>
            <a:spLocks noGrp="1"/>
          </p:cNvSpPr>
          <p:nvPr>
            <p:ph idx="1"/>
          </p:nvPr>
        </p:nvSpPr>
        <p:spPr/>
        <p:txBody>
          <a:bodyPr/>
          <a:lstStyle/>
          <a:p>
            <a:r>
              <a:rPr lang="en-US" dirty="0" smtClean="0"/>
              <a:t>I was appointed Chairman of INEC , literally from the blues </a:t>
            </a:r>
            <a:r>
              <a:rPr lang="en-US" dirty="0"/>
              <a:t>i</a:t>
            </a:r>
            <a:r>
              <a:rPr lang="en-US" dirty="0" smtClean="0"/>
              <a:t>n June, 2010</a:t>
            </a:r>
          </a:p>
          <a:p>
            <a:r>
              <a:rPr lang="en-US" dirty="0" smtClean="0"/>
              <a:t>I was Sworn-in along with 10 National Commissioners in a 12 person Commission</a:t>
            </a:r>
          </a:p>
          <a:p>
            <a:r>
              <a:rPr lang="en-US" dirty="0" smtClean="0"/>
              <a:t>We were to assumed duty into a very weak institution; an EMB that had acquired a reputation for inefficiency and fraudulent declaration of results; some were saying “to the highest bidder”</a:t>
            </a:r>
          </a:p>
          <a:p>
            <a:endParaRPr lang="en-US" dirty="0"/>
          </a:p>
        </p:txBody>
      </p:sp>
    </p:spTree>
    <p:extLst>
      <p:ext uri="{BB962C8B-B14F-4D97-AF65-F5344CB8AC3E}">
        <p14:creationId xmlns:p14="http://schemas.microsoft.com/office/powerpoint/2010/main" val="216009481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 Team</a:t>
            </a:r>
            <a:endParaRPr lang="en-US" dirty="0"/>
          </a:p>
        </p:txBody>
      </p:sp>
      <p:sp>
        <p:nvSpPr>
          <p:cNvPr id="3" name="Content Placeholder 2"/>
          <p:cNvSpPr>
            <a:spLocks noGrp="1"/>
          </p:cNvSpPr>
          <p:nvPr>
            <p:ph idx="1"/>
          </p:nvPr>
        </p:nvSpPr>
        <p:spPr/>
        <p:txBody>
          <a:bodyPr>
            <a:noAutofit/>
          </a:bodyPr>
          <a:lstStyle/>
          <a:p>
            <a:r>
              <a:rPr lang="en-US" sz="2800" dirty="0" smtClean="0"/>
              <a:t>Aware of what we were getting in to, in the two weeks preceding resumption of duty in the INEC, I:</a:t>
            </a:r>
          </a:p>
          <a:p>
            <a:pPr lvl="1"/>
            <a:r>
              <a:rPr lang="en-US" sz="2800" dirty="0"/>
              <a:t>u</a:t>
            </a:r>
            <a:r>
              <a:rPr lang="en-US" sz="2800" dirty="0" smtClean="0"/>
              <a:t>tilized the opportunity of consultative meetings to gain support for the idea of a Technical Team in the office of the Chairman</a:t>
            </a:r>
          </a:p>
          <a:p>
            <a:pPr lvl="1"/>
            <a:r>
              <a:rPr lang="en-US" sz="2800" dirty="0" smtClean="0"/>
              <a:t>Scouted for a team</a:t>
            </a:r>
          </a:p>
          <a:p>
            <a:pPr lvl="1"/>
            <a:r>
              <a:rPr lang="en-US" sz="2800" dirty="0" smtClean="0"/>
              <a:t>Tried to source funding for the work of the team</a:t>
            </a:r>
          </a:p>
          <a:p>
            <a:endParaRPr lang="en-US" sz="2800" dirty="0"/>
          </a:p>
        </p:txBody>
      </p:sp>
    </p:spTree>
    <p:extLst>
      <p:ext uri="{BB962C8B-B14F-4D97-AF65-F5344CB8AC3E}">
        <p14:creationId xmlns:p14="http://schemas.microsoft.com/office/powerpoint/2010/main" val="221579237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Team</a:t>
            </a:r>
            <a:endParaRPr lang="en-US" dirty="0"/>
          </a:p>
        </p:txBody>
      </p:sp>
      <p:sp>
        <p:nvSpPr>
          <p:cNvPr id="3" name="Content Placeholder 2"/>
          <p:cNvSpPr>
            <a:spLocks noGrp="1"/>
          </p:cNvSpPr>
          <p:nvPr>
            <p:ph idx="1"/>
          </p:nvPr>
        </p:nvSpPr>
        <p:spPr/>
        <p:txBody>
          <a:bodyPr>
            <a:noAutofit/>
          </a:bodyPr>
          <a:lstStyle/>
          <a:p>
            <a:r>
              <a:rPr lang="en-US" dirty="0" smtClean="0"/>
              <a:t>I settled on a team of outsiders, with all the challenges it entailed</a:t>
            </a:r>
          </a:p>
          <a:p>
            <a:r>
              <a:rPr lang="en-US" dirty="0" smtClean="0"/>
              <a:t>A team of 5 with diverse backgrounds and competencies</a:t>
            </a:r>
          </a:p>
          <a:p>
            <a:pPr lvl="1"/>
            <a:r>
              <a:rPr lang="en-US" sz="2400" dirty="0" smtClean="0"/>
              <a:t>A respected professor of political science</a:t>
            </a:r>
          </a:p>
          <a:p>
            <a:pPr lvl="1"/>
            <a:r>
              <a:rPr lang="en-US" sz="2400" dirty="0" smtClean="0"/>
              <a:t>A development economist with varied experiences in state and federal public services</a:t>
            </a:r>
          </a:p>
          <a:p>
            <a:pPr lvl="1"/>
            <a:r>
              <a:rPr lang="en-US" sz="2400" dirty="0" smtClean="0"/>
              <a:t>Another respected relatively younger professor of sociology</a:t>
            </a:r>
          </a:p>
          <a:p>
            <a:pPr lvl="1"/>
            <a:r>
              <a:rPr lang="en-US" sz="2400" dirty="0" smtClean="0"/>
              <a:t>A media practitioner with postgraduate  qualifications</a:t>
            </a:r>
          </a:p>
        </p:txBody>
      </p:sp>
    </p:spTree>
    <p:extLst>
      <p:ext uri="{BB962C8B-B14F-4D97-AF65-F5344CB8AC3E}">
        <p14:creationId xmlns:p14="http://schemas.microsoft.com/office/powerpoint/2010/main" val="149398164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Team</a:t>
            </a:r>
            <a:endParaRPr lang="en-US" dirty="0"/>
          </a:p>
        </p:txBody>
      </p:sp>
      <p:sp>
        <p:nvSpPr>
          <p:cNvPr id="3" name="Content Placeholder 2"/>
          <p:cNvSpPr>
            <a:spLocks noGrp="1"/>
          </p:cNvSpPr>
          <p:nvPr>
            <p:ph idx="1"/>
          </p:nvPr>
        </p:nvSpPr>
        <p:spPr/>
        <p:txBody>
          <a:bodyPr>
            <a:normAutofit lnSpcReduction="10000"/>
          </a:bodyPr>
          <a:lstStyle/>
          <a:p>
            <a:pPr marL="349250" lvl="1" indent="-349250">
              <a:spcBef>
                <a:spcPts val="2000"/>
              </a:spcBef>
              <a:buClr>
                <a:schemeClr val="accent1">
                  <a:lumMod val="60000"/>
                  <a:lumOff val="40000"/>
                </a:schemeClr>
              </a:buClr>
            </a:pPr>
            <a:r>
              <a:rPr lang="en-US" sz="2400" dirty="0"/>
              <a:t>An MBA, a senior manager from the private </a:t>
            </a:r>
            <a:r>
              <a:rPr lang="en-US" sz="2400" dirty="0" smtClean="0"/>
              <a:t>sector</a:t>
            </a:r>
            <a:endParaRPr lang="en-US" dirty="0" smtClean="0"/>
          </a:p>
          <a:p>
            <a:r>
              <a:rPr lang="en-US" dirty="0" smtClean="0"/>
              <a:t>They worked as specialized assistants in the Office of the Chairman, with designations, such as:</a:t>
            </a:r>
          </a:p>
          <a:p>
            <a:r>
              <a:rPr lang="en-US" dirty="0" smtClean="0"/>
              <a:t>Chief Technical Adviser</a:t>
            </a:r>
          </a:p>
          <a:p>
            <a:r>
              <a:rPr lang="en-US" dirty="0" smtClean="0"/>
              <a:t>Chief of Staff</a:t>
            </a:r>
          </a:p>
          <a:p>
            <a:r>
              <a:rPr lang="en-US" dirty="0" smtClean="0"/>
              <a:t>Special Assistant</a:t>
            </a:r>
          </a:p>
          <a:p>
            <a:r>
              <a:rPr lang="en-US" dirty="0" smtClean="0"/>
              <a:t>Chief Press Secretary</a:t>
            </a:r>
          </a:p>
          <a:p>
            <a:r>
              <a:rPr lang="en-US" dirty="0" smtClean="0"/>
              <a:t>Personal Assistant</a:t>
            </a:r>
          </a:p>
          <a:p>
            <a:endParaRPr lang="en-US" dirty="0"/>
          </a:p>
        </p:txBody>
      </p:sp>
    </p:spTree>
    <p:extLst>
      <p:ext uri="{BB962C8B-B14F-4D97-AF65-F5344CB8AC3E}">
        <p14:creationId xmlns:p14="http://schemas.microsoft.com/office/powerpoint/2010/main" val="155899762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Team</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Each team member has defined responsibilities on which they report to directly to the Chairman, but meeting regularly as a group and working as a team on all the work that they do</a:t>
            </a:r>
          </a:p>
          <a:p>
            <a:r>
              <a:rPr lang="en-US" dirty="0" smtClean="0"/>
              <a:t>The team met regularly with the Chairman</a:t>
            </a:r>
          </a:p>
          <a:p>
            <a:r>
              <a:rPr lang="en-US" dirty="0" smtClean="0"/>
              <a:t>The Chief Technical Adviser coordinated the work of another, called a Technical Advisory Group (TAG for Short) consisting of the in-house team and other total “outsiders” drawn from the academia, professional groups and civil society organizations; which met regularly, often with the Chairman in attendance; to review, discuss, refine ideas generated by the team in the Office of the Chairman; or generate new ideas as input to the routine work of the team</a:t>
            </a:r>
          </a:p>
        </p:txBody>
      </p:sp>
    </p:spTree>
    <p:extLst>
      <p:ext uri="{BB962C8B-B14F-4D97-AF65-F5344CB8AC3E}">
        <p14:creationId xmlns:p14="http://schemas.microsoft.com/office/powerpoint/2010/main" val="270393172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 Team</a:t>
            </a:r>
            <a:endParaRPr lang="en-US" dirty="0"/>
          </a:p>
        </p:txBody>
      </p:sp>
      <p:sp>
        <p:nvSpPr>
          <p:cNvPr id="3" name="Content Placeholder 2"/>
          <p:cNvSpPr>
            <a:spLocks noGrp="1"/>
          </p:cNvSpPr>
          <p:nvPr>
            <p:ph idx="1"/>
          </p:nvPr>
        </p:nvSpPr>
        <p:spPr/>
        <p:txBody>
          <a:bodyPr>
            <a:normAutofit fontScale="92500"/>
          </a:bodyPr>
          <a:lstStyle/>
          <a:p>
            <a:r>
              <a:rPr lang="en-US" dirty="0" smtClean="0"/>
              <a:t>The ideas, memos, plans and outcome of research, etc., generated through this process, once endorsed by the Chairman, are then processed as Chairman’s memos to the Commission</a:t>
            </a:r>
          </a:p>
          <a:p>
            <a:pPr marL="0" indent="0">
              <a:buNone/>
            </a:pPr>
            <a:endParaRPr lang="en-US" dirty="0" smtClean="0"/>
          </a:p>
          <a:p>
            <a:r>
              <a:rPr lang="en-US" dirty="0" smtClean="0"/>
              <a:t>The work done by the Team, supported by the TAG, added tremendous value to the work of the Commission</a:t>
            </a:r>
          </a:p>
          <a:p>
            <a:pPr lvl="1"/>
            <a:r>
              <a:rPr lang="en-US" dirty="0" smtClean="0"/>
              <a:t>The Chairman had a very competent technocratic support base in his office, driving the planning of reform policies / projects and assessing, reviewing and evaluating how these are executed by INEC as an institution</a:t>
            </a:r>
          </a:p>
        </p:txBody>
      </p:sp>
    </p:spTree>
    <p:extLst>
      <p:ext uri="{BB962C8B-B14F-4D97-AF65-F5344CB8AC3E}">
        <p14:creationId xmlns:p14="http://schemas.microsoft.com/office/powerpoint/2010/main" val="378615182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Team</a:t>
            </a:r>
            <a:endParaRPr lang="en-US" dirty="0"/>
          </a:p>
        </p:txBody>
      </p:sp>
      <p:sp>
        <p:nvSpPr>
          <p:cNvPr id="3" name="Content Placeholder 2"/>
          <p:cNvSpPr>
            <a:spLocks noGrp="1"/>
          </p:cNvSpPr>
          <p:nvPr>
            <p:ph idx="1"/>
          </p:nvPr>
        </p:nvSpPr>
        <p:spPr/>
        <p:txBody>
          <a:bodyPr>
            <a:normAutofit lnSpcReduction="10000"/>
          </a:bodyPr>
          <a:lstStyle/>
          <a:p>
            <a:pPr marL="342900" lvl="1" indent="-342900">
              <a:buFont typeface="Arial"/>
              <a:buChar char="•"/>
            </a:pPr>
            <a:r>
              <a:rPr lang="en-US" dirty="0" smtClean="0"/>
              <a:t>The Team constantly interacted with members of TAG, drawn from professionals in the civil society and academia, as well as with INEC’s bureaucracy</a:t>
            </a:r>
          </a:p>
          <a:p>
            <a:endParaRPr lang="en-US" dirty="0" smtClean="0"/>
          </a:p>
          <a:p>
            <a:r>
              <a:rPr lang="en-US" dirty="0" smtClean="0"/>
              <a:t>The Chairman and the National Commissioners had more time to devote to the bigger/larger picture:</a:t>
            </a:r>
          </a:p>
          <a:p>
            <a:pPr lvl="1"/>
            <a:r>
              <a:rPr lang="en-US" dirty="0" smtClean="0"/>
              <a:t>reviewing, modifying and approving of draft policies and position papers;  </a:t>
            </a:r>
          </a:p>
          <a:p>
            <a:pPr lvl="1"/>
            <a:r>
              <a:rPr lang="en-US" dirty="0" smtClean="0"/>
              <a:t>Do oversight in the execution of policies/projects, through Standing Committees, which each National Commissioner chairs</a:t>
            </a:r>
          </a:p>
          <a:p>
            <a:endParaRPr lang="en-US" dirty="0" smtClean="0"/>
          </a:p>
          <a:p>
            <a:endParaRPr lang="en-US" dirty="0"/>
          </a:p>
          <a:p>
            <a:pPr marL="0" indent="0">
              <a:buNone/>
            </a:pPr>
            <a:endParaRPr lang="en-US" dirty="0" smtClean="0"/>
          </a:p>
          <a:p>
            <a:pPr marL="0" indent="0">
              <a:buNone/>
            </a:pPr>
            <a:endParaRPr lang="en-US" dirty="0"/>
          </a:p>
          <a:p>
            <a:endParaRPr lang="en-US" dirty="0"/>
          </a:p>
        </p:txBody>
      </p:sp>
    </p:spTree>
    <p:extLst>
      <p:ext uri="{BB962C8B-B14F-4D97-AF65-F5344CB8AC3E}">
        <p14:creationId xmlns:p14="http://schemas.microsoft.com/office/powerpoint/2010/main" val="140461363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Team</a:t>
            </a:r>
            <a:endParaRPr lang="en-US" dirty="0"/>
          </a:p>
        </p:txBody>
      </p:sp>
      <p:sp>
        <p:nvSpPr>
          <p:cNvPr id="3" name="Content Placeholder 2"/>
          <p:cNvSpPr>
            <a:spLocks noGrp="1"/>
          </p:cNvSpPr>
          <p:nvPr>
            <p:ph idx="1"/>
          </p:nvPr>
        </p:nvSpPr>
        <p:spPr/>
        <p:txBody>
          <a:bodyPr/>
          <a:lstStyle/>
          <a:p>
            <a:pPr lvl="1"/>
            <a:r>
              <a:rPr lang="en-US" dirty="0" smtClean="0"/>
              <a:t>Liaising with, and supervising the Resident Electoral Commissioners (RECs) who head the State offices of INEC and are responsible for the discharge of the Core mandate of the Commission at that level</a:t>
            </a:r>
          </a:p>
          <a:p>
            <a:pPr lvl="1"/>
            <a:r>
              <a:rPr lang="en-US" dirty="0" smtClean="0"/>
              <a:t>Engaging with Stakeholders on the work, policies projects and plans of the Commission </a:t>
            </a:r>
          </a:p>
          <a:p>
            <a:endParaRPr lang="en-US" dirty="0"/>
          </a:p>
        </p:txBody>
      </p:sp>
    </p:spTree>
    <p:extLst>
      <p:ext uri="{BB962C8B-B14F-4D97-AF65-F5344CB8AC3E}">
        <p14:creationId xmlns:p14="http://schemas.microsoft.com/office/powerpoint/2010/main" val="422372264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Team</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Within a short period of time, we began to reorganize and restructure the INEC, revamping its business processes and build its capacity for undertaking its core mandate</a:t>
            </a:r>
          </a:p>
          <a:p>
            <a:r>
              <a:rPr lang="en-US" dirty="0" smtClean="0"/>
              <a:t>In particular, we began to identify DoCs from within and build their competence and capacity for, hopefully, sustainable institutionalization of INEC</a:t>
            </a:r>
          </a:p>
          <a:p>
            <a:r>
              <a:rPr lang="en-US" dirty="0" smtClean="0"/>
              <a:t>We placed square pegs in square holes and round pegs in round holes</a:t>
            </a:r>
          </a:p>
          <a:p>
            <a:r>
              <a:rPr lang="en-US" dirty="0" smtClean="0"/>
              <a:t>We recruited staff to fill gaps identified in the new organizational structure </a:t>
            </a:r>
            <a:endParaRPr lang="en-US" dirty="0"/>
          </a:p>
        </p:txBody>
      </p:sp>
    </p:spTree>
    <p:extLst>
      <p:ext uri="{BB962C8B-B14F-4D97-AF65-F5344CB8AC3E}">
        <p14:creationId xmlns:p14="http://schemas.microsoft.com/office/powerpoint/2010/main" val="356412965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Bringing “outsiders” into a weak institution such as INEC to drive reforms has its own challenges, but it was necessary</a:t>
            </a:r>
          </a:p>
          <a:p>
            <a:r>
              <a:rPr lang="en-US" dirty="0" smtClean="0"/>
              <a:t>Key Challenges were:</a:t>
            </a:r>
          </a:p>
          <a:p>
            <a:pPr lvl="1"/>
            <a:r>
              <a:rPr lang="en-US" dirty="0" smtClean="0"/>
              <a:t>Working relationships: “Outsiders! What do they know?”</a:t>
            </a:r>
          </a:p>
          <a:p>
            <a:pPr lvl="1"/>
            <a:r>
              <a:rPr lang="en-US" dirty="0" smtClean="0"/>
              <a:t>They were perceived with suspicion and fears, which affected working relationships; the management of which was complex and very challenging in itself, affecting relationships with NCs, Directors and other staff</a:t>
            </a:r>
          </a:p>
          <a:p>
            <a:pPr lvl="1"/>
            <a:r>
              <a:rPr lang="en-US" dirty="0" smtClean="0"/>
              <a:t>Remuneration: “they are temporary and they are earning more than us?!”</a:t>
            </a:r>
          </a:p>
          <a:p>
            <a:r>
              <a:rPr lang="en-US" dirty="0" smtClean="0"/>
              <a:t>Only deft handling could avert the truncation of the reform process.</a:t>
            </a:r>
            <a:endParaRPr lang="en-US" dirty="0"/>
          </a:p>
        </p:txBody>
      </p:sp>
    </p:spTree>
    <p:extLst>
      <p:ext uri="{BB962C8B-B14F-4D97-AF65-F5344CB8AC3E}">
        <p14:creationId xmlns:p14="http://schemas.microsoft.com/office/powerpoint/2010/main" val="152932587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Autofit/>
          </a:bodyPr>
          <a:lstStyle/>
          <a:p>
            <a:r>
              <a:rPr lang="en-US" sz="2800" dirty="0" smtClean="0"/>
              <a:t>Introduction </a:t>
            </a:r>
          </a:p>
          <a:p>
            <a:r>
              <a:rPr lang="en-US" sz="2800" dirty="0" smtClean="0"/>
              <a:t>‘Constructing’ a Team</a:t>
            </a:r>
          </a:p>
          <a:p>
            <a:r>
              <a:rPr lang="en-US" sz="2800" dirty="0" smtClean="0"/>
              <a:t>Challenges</a:t>
            </a:r>
          </a:p>
          <a:p>
            <a:r>
              <a:rPr lang="en-US" sz="2800" dirty="0" smtClean="0"/>
              <a:t>End-Result: Reformed INEC</a:t>
            </a:r>
          </a:p>
          <a:p>
            <a:r>
              <a:rPr lang="en-US" sz="2800" dirty="0" smtClean="0"/>
              <a:t>2015 General Elections</a:t>
            </a:r>
          </a:p>
          <a:p>
            <a:r>
              <a:rPr lang="en-US" sz="2800" dirty="0" smtClean="0"/>
              <a:t>Lessons</a:t>
            </a:r>
          </a:p>
          <a:p>
            <a:r>
              <a:rPr lang="en-US" sz="2800" dirty="0" smtClean="0"/>
              <a:t>Conclusion</a:t>
            </a:r>
            <a:endParaRPr lang="en-US" sz="2800" dirty="0"/>
          </a:p>
        </p:txBody>
      </p:sp>
    </p:spTree>
    <p:extLst>
      <p:ext uri="{BB962C8B-B14F-4D97-AF65-F5344CB8AC3E}">
        <p14:creationId xmlns:p14="http://schemas.microsoft.com/office/powerpoint/2010/main" val="49448230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noAutofit/>
          </a:bodyPr>
          <a:lstStyle/>
          <a:p>
            <a:r>
              <a:rPr lang="en-US" dirty="0" smtClean="0"/>
              <a:t>Thorny issues (for illustration):</a:t>
            </a:r>
          </a:p>
          <a:p>
            <a:pPr marL="0" indent="0">
              <a:buNone/>
            </a:pPr>
            <a:endParaRPr lang="en-US" dirty="0" smtClean="0"/>
          </a:p>
          <a:p>
            <a:pPr lvl="1"/>
            <a:r>
              <a:rPr lang="en-US" sz="2400" dirty="0" smtClean="0"/>
              <a:t>Regular attendance of Commission Meetings and  Standing Committee Meetings</a:t>
            </a:r>
          </a:p>
          <a:p>
            <a:pPr lvl="1"/>
            <a:r>
              <a:rPr lang="en-US" sz="2400" dirty="0" smtClean="0"/>
              <a:t>Access to personnel and documents</a:t>
            </a:r>
          </a:p>
          <a:p>
            <a:pPr lvl="1"/>
            <a:r>
              <a:rPr lang="en-US" sz="2400" dirty="0" smtClean="0"/>
              <a:t>Protocol and Hierarchy of authority</a:t>
            </a:r>
            <a:endParaRPr lang="en-US" sz="2400" dirty="0"/>
          </a:p>
          <a:p>
            <a:endParaRPr lang="en-US" dirty="0" smtClean="0"/>
          </a:p>
          <a:p>
            <a:r>
              <a:rPr lang="en-US" dirty="0" smtClean="0"/>
              <a:t>It wasn</a:t>
            </a:r>
            <a:r>
              <a:rPr lang="fr-FR" dirty="0" smtClean="0"/>
              <a:t>’</a:t>
            </a:r>
            <a:r>
              <a:rPr lang="en-US" dirty="0" smtClean="0"/>
              <a:t>t only Chairman’s handling of the situation, but the Team’s competence and professionalism soon won them respect and minimized fears and suspicions </a:t>
            </a:r>
          </a:p>
        </p:txBody>
      </p:sp>
    </p:spTree>
    <p:extLst>
      <p:ext uri="{BB962C8B-B14F-4D97-AF65-F5344CB8AC3E}">
        <p14:creationId xmlns:p14="http://schemas.microsoft.com/office/powerpoint/2010/main" val="7506174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normAutofit lnSpcReduction="10000"/>
          </a:bodyPr>
          <a:lstStyle/>
          <a:p>
            <a:r>
              <a:rPr lang="en-US" dirty="0" smtClean="0"/>
              <a:t>This model of reform and institution-building worked because initial challenges were overcome</a:t>
            </a:r>
          </a:p>
          <a:p>
            <a:r>
              <a:rPr lang="en-US" dirty="0" smtClean="0"/>
              <a:t>And I eventually enjoyed the trust, confidence and trust of the National Commissioners. </a:t>
            </a:r>
          </a:p>
          <a:p>
            <a:r>
              <a:rPr lang="en-US" dirty="0" smtClean="0"/>
              <a:t>Without their support, it would never have succeeded and we would have spent the whole time in petty quarrels, in-fighting and back-biting</a:t>
            </a:r>
          </a:p>
          <a:p>
            <a:r>
              <a:rPr lang="en-US" dirty="0" smtClean="0"/>
              <a:t>We were all solidly united in the goal of having a sufficiently reformed INEC to deliver on its core mandate of  free, credible and peaceful elections</a:t>
            </a:r>
            <a:endParaRPr lang="en-US" dirty="0"/>
          </a:p>
        </p:txBody>
      </p:sp>
    </p:spTree>
    <p:extLst>
      <p:ext uri="{BB962C8B-B14F-4D97-AF65-F5344CB8AC3E}">
        <p14:creationId xmlns:p14="http://schemas.microsoft.com/office/powerpoint/2010/main" val="380087278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lstStyle/>
          <a:p>
            <a:r>
              <a:rPr lang="en-US" dirty="0" smtClean="0"/>
              <a:t>Because of that common purpose, soon all recognized that the Team was actually adding tremendous competent professional and technocratic value to the work of the Commission</a:t>
            </a:r>
            <a:endParaRPr lang="en-US" dirty="0"/>
          </a:p>
        </p:txBody>
      </p:sp>
    </p:spTree>
    <p:extLst>
      <p:ext uri="{BB962C8B-B14F-4D97-AF65-F5344CB8AC3E}">
        <p14:creationId xmlns:p14="http://schemas.microsoft.com/office/powerpoint/2010/main" val="106984998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Result: Reformed INEC</a:t>
            </a:r>
            <a:endParaRPr lang="en-US" dirty="0"/>
          </a:p>
        </p:txBody>
      </p:sp>
      <p:sp>
        <p:nvSpPr>
          <p:cNvPr id="3" name="Content Placeholder 2"/>
          <p:cNvSpPr>
            <a:spLocks noGrp="1"/>
          </p:cNvSpPr>
          <p:nvPr>
            <p:ph idx="1"/>
          </p:nvPr>
        </p:nvSpPr>
        <p:spPr/>
        <p:txBody>
          <a:bodyPr>
            <a:normAutofit/>
          </a:bodyPr>
          <a:lstStyle/>
          <a:p>
            <a:r>
              <a:rPr lang="en-US" sz="2800" dirty="0" smtClean="0"/>
              <a:t>With the work of the technical team, the unity of purpose and tireless work of the National Commissioners, and diligent work of newly appointed Directors after the repositioning of INEC through restructuring and reorganization, several reform measures (policies, action-plans, programs and projects) were initiated between 2010 and 2015, with appreciable results</a:t>
            </a:r>
            <a:endParaRPr lang="en-US" sz="2800" dirty="0"/>
          </a:p>
        </p:txBody>
      </p:sp>
    </p:spTree>
    <p:extLst>
      <p:ext uri="{BB962C8B-B14F-4D97-AF65-F5344CB8AC3E}">
        <p14:creationId xmlns:p14="http://schemas.microsoft.com/office/powerpoint/2010/main" val="353087984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End-Results…</a:t>
            </a:r>
            <a:endParaRPr lang="en-US" dirty="0"/>
          </a:p>
        </p:txBody>
      </p:sp>
      <p:sp>
        <p:nvSpPr>
          <p:cNvPr id="3" name="Content Placeholder 2"/>
          <p:cNvSpPr>
            <a:spLocks noGrp="1"/>
          </p:cNvSpPr>
          <p:nvPr>
            <p:ph idx="1"/>
          </p:nvPr>
        </p:nvSpPr>
        <p:spPr/>
        <p:txBody>
          <a:bodyPr>
            <a:normAutofit fontScale="55000" lnSpcReduction="20000"/>
          </a:bodyPr>
          <a:lstStyle/>
          <a:p>
            <a:r>
              <a:rPr lang="en-US" sz="4200" dirty="0" smtClean="0"/>
              <a:t>Reform measures introduced include:</a:t>
            </a:r>
          </a:p>
          <a:p>
            <a:endParaRPr lang="en-US" sz="4200" dirty="0" smtClean="0"/>
          </a:p>
          <a:p>
            <a:pPr lvl="1"/>
            <a:r>
              <a:rPr lang="en-US" sz="4200" dirty="0" smtClean="0"/>
              <a:t>Return to the basics for electoral integrity</a:t>
            </a:r>
          </a:p>
          <a:p>
            <a:pPr marL="457200" lvl="1" indent="0">
              <a:buNone/>
            </a:pPr>
            <a:endParaRPr lang="en-US" sz="4200" dirty="0" smtClean="0"/>
          </a:p>
          <a:p>
            <a:pPr lvl="1"/>
            <a:r>
              <a:rPr lang="en-US" sz="4200" dirty="0" smtClean="0"/>
              <a:t>Scaled up use of technology in elections</a:t>
            </a:r>
          </a:p>
          <a:p>
            <a:pPr lvl="1"/>
            <a:endParaRPr lang="en-US" sz="4200" dirty="0" smtClean="0"/>
          </a:p>
          <a:p>
            <a:pPr lvl="2"/>
            <a:r>
              <a:rPr lang="en-US" sz="4200" dirty="0" smtClean="0"/>
              <a:t>Compilation of a Biometric Register of Voters</a:t>
            </a:r>
          </a:p>
          <a:p>
            <a:pPr lvl="2"/>
            <a:endParaRPr lang="en-US" sz="4200" dirty="0" smtClean="0"/>
          </a:p>
          <a:p>
            <a:pPr lvl="2"/>
            <a:r>
              <a:rPr lang="en-US" sz="4200" dirty="0" smtClean="0"/>
              <a:t>Establishment of a national database, with 2 disaster-recovery centers; 37 State/FCT Databases</a:t>
            </a:r>
          </a:p>
          <a:p>
            <a:endParaRPr lang="en-US" sz="5100" dirty="0"/>
          </a:p>
        </p:txBody>
      </p:sp>
    </p:spTree>
    <p:extLst>
      <p:ext uri="{BB962C8B-B14F-4D97-AF65-F5344CB8AC3E}">
        <p14:creationId xmlns:p14="http://schemas.microsoft.com/office/powerpoint/2010/main" val="60980347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End-Result…</a:t>
            </a:r>
            <a:endParaRPr lang="en-US" dirty="0"/>
          </a:p>
        </p:txBody>
      </p:sp>
      <p:sp>
        <p:nvSpPr>
          <p:cNvPr id="3" name="Content Placeholder 2"/>
          <p:cNvSpPr>
            <a:spLocks noGrp="1"/>
          </p:cNvSpPr>
          <p:nvPr>
            <p:ph idx="1"/>
          </p:nvPr>
        </p:nvSpPr>
        <p:spPr/>
        <p:txBody>
          <a:bodyPr>
            <a:noAutofit/>
          </a:bodyPr>
          <a:lstStyle/>
          <a:p>
            <a:pPr lvl="1"/>
            <a:endParaRPr lang="en-US" sz="3200" dirty="0" smtClean="0"/>
          </a:p>
          <a:p>
            <a:pPr lvl="1"/>
            <a:r>
              <a:rPr lang="en-US" sz="3200" dirty="0" smtClean="0"/>
              <a:t>Recruitment of professors, including Vice-Chancellors, as result collation and returning officers</a:t>
            </a:r>
          </a:p>
          <a:p>
            <a:pPr lvl="1"/>
            <a:r>
              <a:rPr lang="en-US" sz="3200" dirty="0" smtClean="0"/>
              <a:t>Regular consultative meetings with representatives of political parties, CSOs, and other Stakeholders</a:t>
            </a:r>
          </a:p>
        </p:txBody>
      </p:sp>
    </p:spTree>
    <p:extLst>
      <p:ext uri="{BB962C8B-B14F-4D97-AF65-F5344CB8AC3E}">
        <p14:creationId xmlns:p14="http://schemas.microsoft.com/office/powerpoint/2010/main" val="423782766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End-Result</a:t>
            </a:r>
            <a:endParaRPr lang="en-US" dirty="0"/>
          </a:p>
        </p:txBody>
      </p:sp>
      <p:sp>
        <p:nvSpPr>
          <p:cNvPr id="3" name="Content Placeholder 2"/>
          <p:cNvSpPr>
            <a:spLocks noGrp="1"/>
          </p:cNvSpPr>
          <p:nvPr>
            <p:ph idx="1"/>
          </p:nvPr>
        </p:nvSpPr>
        <p:spPr/>
        <p:txBody>
          <a:bodyPr/>
          <a:lstStyle/>
          <a:p>
            <a:pPr lvl="1"/>
            <a:r>
              <a:rPr lang="en-US" sz="3200" dirty="0"/>
              <a:t>Introduction and issuance of permanent voter’s card (PVC) to all registered voters</a:t>
            </a:r>
          </a:p>
          <a:p>
            <a:pPr lvl="1"/>
            <a:r>
              <a:rPr lang="en-US" sz="3200" dirty="0"/>
              <a:t>Design, production and deployment of smart card readers (SCRs) for verification and authentication of voters in each of the 155,000 polling booths used for the 2015 elections</a:t>
            </a:r>
          </a:p>
          <a:p>
            <a:endParaRPr lang="en-US" dirty="0"/>
          </a:p>
        </p:txBody>
      </p:sp>
    </p:spTree>
    <p:extLst>
      <p:ext uri="{BB962C8B-B14F-4D97-AF65-F5344CB8AC3E}">
        <p14:creationId xmlns:p14="http://schemas.microsoft.com/office/powerpoint/2010/main" val="19678431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Permanent Voter’s Card (PVC)</a:t>
            </a:r>
            <a:endParaRPr lang="en-US" dirty="0"/>
          </a:p>
        </p:txBody>
      </p:sp>
      <p:pic>
        <p:nvPicPr>
          <p:cNvPr id="4" name="Content Placeholder 3" descr="IMG_20151011_205335.jpg"/>
          <p:cNvPicPr>
            <a:picLocks noGrp="1" noChangeAspect="1"/>
          </p:cNvPicPr>
          <p:nvPr>
            <p:ph idx="1"/>
          </p:nvPr>
        </p:nvPicPr>
        <p:blipFill>
          <a:blip r:embed="rId2">
            <a:extLst>
              <a:ext uri="{28A0092B-C50C-407E-A947-70E740481C1C}">
                <a14:useLocalDpi xmlns:a14="http://schemas.microsoft.com/office/drawing/2010/main" val="0"/>
              </a:ext>
            </a:extLst>
          </a:blip>
          <a:srcRect t="22996" b="22996"/>
          <a:stretch>
            <a:fillRect/>
          </a:stretch>
        </p:blipFill>
        <p:spPr/>
      </p:pic>
    </p:spTree>
    <p:extLst>
      <p:ext uri="{BB962C8B-B14F-4D97-AF65-F5344CB8AC3E}">
        <p14:creationId xmlns:p14="http://schemas.microsoft.com/office/powerpoint/2010/main" val="61055651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Card Readers (SCRs)</a:t>
            </a:r>
            <a:endParaRPr lang="en-US" dirty="0"/>
          </a:p>
        </p:txBody>
      </p:sp>
      <p:pic>
        <p:nvPicPr>
          <p:cNvPr id="4" name="Content Placeholder 3" descr="IMG_20160915_110539.jpg"/>
          <p:cNvPicPr>
            <a:picLocks noGrp="1" noChangeAspect="1"/>
          </p:cNvPicPr>
          <p:nvPr>
            <p:ph idx="1"/>
          </p:nvPr>
        </p:nvPicPr>
        <p:blipFill>
          <a:blip r:embed="rId2">
            <a:extLst>
              <a:ext uri="{28A0092B-C50C-407E-A947-70E740481C1C}">
                <a14:useLocalDpi xmlns:a14="http://schemas.microsoft.com/office/drawing/2010/main" val="0"/>
              </a:ext>
            </a:extLst>
          </a:blip>
          <a:srcRect t="22996" b="22996"/>
          <a:stretch>
            <a:fillRect/>
          </a:stretch>
        </p:blipFill>
        <p:spPr/>
      </p:pic>
    </p:spTree>
    <p:extLst>
      <p:ext uri="{BB962C8B-B14F-4D97-AF65-F5344CB8AC3E}">
        <p14:creationId xmlns:p14="http://schemas.microsoft.com/office/powerpoint/2010/main" val="106905010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PVC Swiped under SCR</a:t>
            </a:r>
            <a:endParaRPr lang="en-US" dirty="0"/>
          </a:p>
        </p:txBody>
      </p:sp>
      <p:pic>
        <p:nvPicPr>
          <p:cNvPr id="4" name="Content Placeholder 3" descr="IMG_20151011_205135.jpg"/>
          <p:cNvPicPr>
            <a:picLocks noGrp="1" noChangeAspect="1"/>
          </p:cNvPicPr>
          <p:nvPr>
            <p:ph idx="1"/>
          </p:nvPr>
        </p:nvPicPr>
        <p:blipFill>
          <a:blip r:embed="rId2">
            <a:extLst>
              <a:ext uri="{28A0092B-C50C-407E-A947-70E740481C1C}">
                <a14:useLocalDpi xmlns:a14="http://schemas.microsoft.com/office/drawing/2010/main" val="0"/>
              </a:ext>
            </a:extLst>
          </a:blip>
          <a:srcRect t="22502" b="22502"/>
          <a:stretch>
            <a:fillRect/>
          </a:stretch>
        </p:blipFill>
        <p:spPr>
          <a:xfrm>
            <a:off x="457200" y="1583039"/>
            <a:ext cx="8229600" cy="4525963"/>
          </a:xfrm>
        </p:spPr>
      </p:pic>
    </p:spTree>
    <p:extLst>
      <p:ext uri="{BB962C8B-B14F-4D97-AF65-F5344CB8AC3E}">
        <p14:creationId xmlns:p14="http://schemas.microsoft.com/office/powerpoint/2010/main" val="16006767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a:t>
            </a:r>
            <a:r>
              <a:rPr lang="en-US" dirty="0" smtClean="0"/>
              <a:t>ntroduction</a:t>
            </a:r>
            <a:endParaRPr lang="en-US" dirty="0"/>
          </a:p>
        </p:txBody>
      </p:sp>
      <p:sp>
        <p:nvSpPr>
          <p:cNvPr id="3" name="Content Placeholder 2"/>
          <p:cNvSpPr>
            <a:spLocks noGrp="1"/>
          </p:cNvSpPr>
          <p:nvPr>
            <p:ph idx="1"/>
          </p:nvPr>
        </p:nvSpPr>
        <p:spPr/>
        <p:txBody>
          <a:bodyPr>
            <a:normAutofit/>
          </a:bodyPr>
          <a:lstStyle/>
          <a:p>
            <a:r>
              <a:rPr lang="en-US" dirty="0" smtClean="0"/>
              <a:t>A major challenge to democrats in Africa, desirous of accelerating reforms for good governance, economic and democratic development, pertains to the question of how to build a competent technocracy that can enable weak public institutions to discharge their core mandates with transparency, efficiency, effectiveness and accountability</a:t>
            </a:r>
          </a:p>
          <a:p>
            <a:r>
              <a:rPr lang="en-US" dirty="0" smtClean="0"/>
              <a:t>Virtually all public institutions are weak; some even decomposed</a:t>
            </a:r>
          </a:p>
        </p:txBody>
      </p:sp>
    </p:spTree>
    <p:extLst>
      <p:ext uri="{BB962C8B-B14F-4D97-AF65-F5344CB8AC3E}">
        <p14:creationId xmlns:p14="http://schemas.microsoft.com/office/powerpoint/2010/main" val="81808591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Authenticating a voter with SCR</a:t>
            </a:r>
            <a:endParaRPr lang="en-US" dirty="0"/>
          </a:p>
        </p:txBody>
      </p:sp>
      <p:pic>
        <p:nvPicPr>
          <p:cNvPr id="4" name="Content Placeholder 3" descr="democratic-progress.pdf"/>
          <p:cNvPicPr>
            <a:picLocks noGrp="1" noChangeAspect="1"/>
          </p:cNvPicPr>
          <p:nvPr>
            <p:ph idx="1"/>
          </p:nvPr>
        </p:nvPicPr>
        <p:blipFill>
          <a:blip r:embed="rId2">
            <a:extLst>
              <a:ext uri="{28A0092B-C50C-407E-A947-70E740481C1C}">
                <a14:useLocalDpi xmlns:a14="http://schemas.microsoft.com/office/drawing/2010/main" val="0"/>
              </a:ext>
            </a:extLst>
          </a:blip>
          <a:srcRect t="30914" b="30914"/>
          <a:stretch>
            <a:fillRect/>
          </a:stretch>
        </p:blipFill>
        <p:spPr/>
      </p:pic>
    </p:spTree>
    <p:extLst>
      <p:ext uri="{BB962C8B-B14F-4D97-AF65-F5344CB8AC3E}">
        <p14:creationId xmlns:p14="http://schemas.microsoft.com/office/powerpoint/2010/main" val="391395918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End-Result</a:t>
            </a:r>
            <a:endParaRPr lang="en-US" dirty="0"/>
          </a:p>
        </p:txBody>
      </p:sp>
      <p:sp>
        <p:nvSpPr>
          <p:cNvPr id="3" name="Content Placeholder 2"/>
          <p:cNvSpPr>
            <a:spLocks noGrp="1"/>
          </p:cNvSpPr>
          <p:nvPr>
            <p:ph idx="1"/>
          </p:nvPr>
        </p:nvSpPr>
        <p:spPr/>
        <p:txBody>
          <a:bodyPr>
            <a:normAutofit fontScale="92500" lnSpcReduction="20000"/>
          </a:bodyPr>
          <a:lstStyle/>
          <a:p>
            <a:pPr lvl="1"/>
            <a:r>
              <a:rPr lang="en-US" sz="3000" dirty="0" smtClean="0"/>
              <a:t>Preparation and implementation of INEC’s Strategic Plan, 2012-2016</a:t>
            </a:r>
          </a:p>
          <a:p>
            <a:pPr lvl="1"/>
            <a:r>
              <a:rPr lang="en-US" sz="3000" dirty="0" smtClean="0"/>
              <a:t>Restructuring and Reorganization of INEC as an Institution, for greater competence, efficiency and effectiveness</a:t>
            </a:r>
          </a:p>
          <a:p>
            <a:pPr lvl="1"/>
            <a:r>
              <a:rPr lang="en-US" sz="3000" dirty="0" smtClean="0"/>
              <a:t>Redefining the Commission’s business processes</a:t>
            </a:r>
          </a:p>
          <a:p>
            <a:pPr lvl="1"/>
            <a:r>
              <a:rPr lang="en-US" sz="3000" dirty="0" smtClean="0"/>
              <a:t>Revision and reformulation of election-day procedures Preparation and implementation of INEC’s Gender Policy (from 2013)</a:t>
            </a:r>
          </a:p>
          <a:p>
            <a:pPr lvl="1"/>
            <a:endParaRPr lang="en-US" dirty="0" smtClean="0"/>
          </a:p>
          <a:p>
            <a:endParaRPr lang="en-US" dirty="0"/>
          </a:p>
        </p:txBody>
      </p:sp>
    </p:spTree>
    <p:extLst>
      <p:ext uri="{BB962C8B-B14F-4D97-AF65-F5344CB8AC3E}">
        <p14:creationId xmlns:p14="http://schemas.microsoft.com/office/powerpoint/2010/main" val="188258883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End-Results…</a:t>
            </a:r>
            <a:endParaRPr lang="en-US" dirty="0"/>
          </a:p>
        </p:txBody>
      </p:sp>
      <p:sp>
        <p:nvSpPr>
          <p:cNvPr id="3" name="Content Placeholder 2"/>
          <p:cNvSpPr>
            <a:spLocks noGrp="1"/>
          </p:cNvSpPr>
          <p:nvPr>
            <p:ph idx="1"/>
          </p:nvPr>
        </p:nvSpPr>
        <p:spPr/>
        <p:txBody>
          <a:bodyPr>
            <a:normAutofit/>
          </a:bodyPr>
          <a:lstStyle/>
          <a:p>
            <a:r>
              <a:rPr lang="en-US" sz="3200" dirty="0" smtClean="0"/>
              <a:t>Preparation and implementation of INEC’s Communications Policy and Strategy (from 2013)</a:t>
            </a:r>
          </a:p>
          <a:p>
            <a:r>
              <a:rPr lang="en-US" sz="3200" dirty="0" smtClean="0"/>
              <a:t>Preparation and implementation of an </a:t>
            </a:r>
            <a:r>
              <a:rPr lang="en-US" sz="3200" dirty="0"/>
              <a:t>A</a:t>
            </a:r>
            <a:r>
              <a:rPr lang="en-US" sz="3200" dirty="0" smtClean="0"/>
              <a:t>ction </a:t>
            </a:r>
            <a:r>
              <a:rPr lang="en-US" sz="3200" dirty="0"/>
              <a:t>P</a:t>
            </a:r>
            <a:r>
              <a:rPr lang="en-US" sz="3200" dirty="0" smtClean="0"/>
              <a:t>lan and Strategy for Mitigating Electoral Violence</a:t>
            </a:r>
            <a:endParaRPr lang="en-US" sz="3200" dirty="0"/>
          </a:p>
        </p:txBody>
      </p:sp>
    </p:spTree>
    <p:extLst>
      <p:ext uri="{BB962C8B-B14F-4D97-AF65-F5344CB8AC3E}">
        <p14:creationId xmlns:p14="http://schemas.microsoft.com/office/powerpoint/2010/main" val="128182866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2015 Elections</a:t>
            </a:r>
            <a:endParaRPr lang="en-US" dirty="0"/>
          </a:p>
        </p:txBody>
      </p:sp>
      <p:sp>
        <p:nvSpPr>
          <p:cNvPr id="3" name="Content Placeholder 2"/>
          <p:cNvSpPr>
            <a:spLocks noGrp="1"/>
          </p:cNvSpPr>
          <p:nvPr>
            <p:ph idx="1"/>
          </p:nvPr>
        </p:nvSpPr>
        <p:spPr/>
        <p:txBody>
          <a:bodyPr>
            <a:noAutofit/>
          </a:bodyPr>
          <a:lstStyle/>
          <a:p>
            <a:r>
              <a:rPr lang="en-US" sz="2800" dirty="0" smtClean="0"/>
              <a:t>It is a combination of the work of the technical team, supported by the TAG and approved by the Commission, and executed by a fairly reformed INEC as an institution, that resulted in the2011, and especially the 2015 elections, which have been widely acclaimed as free, fair credible and peaceful, characterized by professionalism and integrity</a:t>
            </a:r>
          </a:p>
          <a:p>
            <a:r>
              <a:rPr lang="en-US" sz="2800" dirty="0" smtClean="0"/>
              <a:t>2015 elections more so than 2011 elections</a:t>
            </a:r>
            <a:endParaRPr lang="en-US" sz="2800" dirty="0"/>
          </a:p>
        </p:txBody>
      </p:sp>
    </p:spTree>
    <p:extLst>
      <p:ext uri="{BB962C8B-B14F-4D97-AF65-F5344CB8AC3E}">
        <p14:creationId xmlns:p14="http://schemas.microsoft.com/office/powerpoint/2010/main" val="125432740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 Elections…</a:t>
            </a:r>
            <a:endParaRPr lang="en-US" dirty="0"/>
          </a:p>
        </p:txBody>
      </p:sp>
      <p:sp>
        <p:nvSpPr>
          <p:cNvPr id="3" name="Content Placeholder 2"/>
          <p:cNvSpPr>
            <a:spLocks noGrp="1"/>
          </p:cNvSpPr>
          <p:nvPr>
            <p:ph idx="1"/>
          </p:nvPr>
        </p:nvSpPr>
        <p:spPr/>
        <p:txBody>
          <a:bodyPr>
            <a:noAutofit/>
          </a:bodyPr>
          <a:lstStyle/>
          <a:p>
            <a:r>
              <a:rPr lang="en-US" sz="3200" dirty="0" smtClean="0"/>
              <a:t>An incumbent president lost the election in what has been perceived to be a fair contest; he telephoned the winner even before the results were officially announced, conceded defeat and congratulated him.</a:t>
            </a:r>
          </a:p>
          <a:p>
            <a:r>
              <a:rPr lang="en-US" sz="3200" dirty="0" smtClean="0"/>
              <a:t>This was a first in Nigerian political history and a very rare occurrence in Africa</a:t>
            </a:r>
            <a:endParaRPr lang="en-US" sz="3200" dirty="0"/>
          </a:p>
        </p:txBody>
      </p:sp>
    </p:spTree>
    <p:extLst>
      <p:ext uri="{BB962C8B-B14F-4D97-AF65-F5344CB8AC3E}">
        <p14:creationId xmlns:p14="http://schemas.microsoft.com/office/powerpoint/2010/main" val="356395071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 Elections</a:t>
            </a:r>
            <a:endParaRPr lang="en-US" dirty="0"/>
          </a:p>
        </p:txBody>
      </p:sp>
      <p:sp>
        <p:nvSpPr>
          <p:cNvPr id="3" name="Content Placeholder 2"/>
          <p:cNvSpPr>
            <a:spLocks noGrp="1"/>
          </p:cNvSpPr>
          <p:nvPr>
            <p:ph idx="1"/>
          </p:nvPr>
        </p:nvSpPr>
        <p:spPr/>
        <p:txBody>
          <a:bodyPr>
            <a:normAutofit/>
          </a:bodyPr>
          <a:lstStyle/>
          <a:p>
            <a:r>
              <a:rPr lang="en-US" sz="3200" dirty="0" smtClean="0"/>
              <a:t>The image of INEC was improved and its integrity was restored</a:t>
            </a:r>
          </a:p>
          <a:p>
            <a:r>
              <a:rPr lang="en-US" sz="3200" dirty="0" smtClean="0"/>
              <a:t>A process of sustainable institution-building and the development of a competent technocracy was put in place, hopefully to be consolidated and deepened</a:t>
            </a:r>
            <a:endParaRPr lang="en-US" sz="3200" dirty="0"/>
          </a:p>
        </p:txBody>
      </p:sp>
    </p:spTree>
    <p:extLst>
      <p:ext uri="{BB962C8B-B14F-4D97-AF65-F5344CB8AC3E}">
        <p14:creationId xmlns:p14="http://schemas.microsoft.com/office/powerpoint/2010/main" val="373819552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 Elections…</a:t>
            </a:r>
            <a:endParaRPr lang="en-US" dirty="0"/>
          </a:p>
        </p:txBody>
      </p:sp>
      <p:sp>
        <p:nvSpPr>
          <p:cNvPr id="3" name="Content Placeholder 2"/>
          <p:cNvSpPr>
            <a:spLocks noGrp="1"/>
          </p:cNvSpPr>
          <p:nvPr>
            <p:ph idx="1"/>
          </p:nvPr>
        </p:nvSpPr>
        <p:spPr/>
        <p:txBody>
          <a:bodyPr>
            <a:noAutofit/>
          </a:bodyPr>
          <a:lstStyle/>
          <a:p>
            <a:r>
              <a:rPr lang="en-US" sz="2800" dirty="0" smtClean="0"/>
              <a:t>A Survey by IFES indicated as follows:</a:t>
            </a:r>
          </a:p>
          <a:p>
            <a:pPr lvl="1"/>
            <a:r>
              <a:rPr lang="en-US" sz="2800" dirty="0" smtClean="0"/>
              <a:t>Public awareness of INEC jumped from 71% (Dec. 2014) to post-election 81% (July 2015)</a:t>
            </a:r>
          </a:p>
          <a:p>
            <a:pPr lvl="1"/>
            <a:endParaRPr lang="en-US" sz="2800" dirty="0" smtClean="0"/>
          </a:p>
          <a:p>
            <a:pPr lvl="1"/>
            <a:r>
              <a:rPr lang="en-US" sz="2800" dirty="0" smtClean="0"/>
              <a:t>Public awareness of INEC Chairman increased substantially from 48% to 73%</a:t>
            </a:r>
          </a:p>
          <a:p>
            <a:pPr lvl="1"/>
            <a:endParaRPr lang="en-US" sz="2800" dirty="0" smtClean="0"/>
          </a:p>
          <a:p>
            <a:pPr lvl="1"/>
            <a:r>
              <a:rPr lang="en-US" sz="2800" dirty="0" smtClean="0"/>
              <a:t>Public confidence in INEC increased dramatically from 68% to 85%</a:t>
            </a:r>
          </a:p>
        </p:txBody>
      </p:sp>
    </p:spTree>
    <p:extLst>
      <p:ext uri="{BB962C8B-B14F-4D97-AF65-F5344CB8AC3E}">
        <p14:creationId xmlns:p14="http://schemas.microsoft.com/office/powerpoint/2010/main" val="210230955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 Elections…</a:t>
            </a:r>
            <a:endParaRPr lang="en-US" dirty="0"/>
          </a:p>
        </p:txBody>
      </p:sp>
      <p:sp>
        <p:nvSpPr>
          <p:cNvPr id="3" name="Content Placeholder 2"/>
          <p:cNvSpPr>
            <a:spLocks noGrp="1"/>
          </p:cNvSpPr>
          <p:nvPr>
            <p:ph idx="1"/>
          </p:nvPr>
        </p:nvSpPr>
        <p:spPr/>
        <p:txBody>
          <a:bodyPr>
            <a:noAutofit/>
          </a:bodyPr>
          <a:lstStyle/>
          <a:p>
            <a:pPr lvl="1"/>
            <a:r>
              <a:rPr lang="en-US" sz="3200" dirty="0"/>
              <a:t>73% of Nigerians judged the 2015 elections to be better than the 2011 </a:t>
            </a:r>
            <a:r>
              <a:rPr lang="en-US" sz="3200" dirty="0" smtClean="0"/>
              <a:t>elections</a:t>
            </a:r>
          </a:p>
          <a:p>
            <a:pPr lvl="1"/>
            <a:endParaRPr lang="en-US" sz="3200" dirty="0"/>
          </a:p>
          <a:p>
            <a:pPr lvl="1"/>
            <a:r>
              <a:rPr lang="en-US" sz="3200" dirty="0" smtClean="0"/>
              <a:t>74% believed that the introduction of the PVC and Card Reader helped to protect against electoral fraud and helped to improve electoral integrity </a:t>
            </a:r>
            <a:endParaRPr lang="en-US" sz="3200" dirty="0"/>
          </a:p>
        </p:txBody>
      </p:sp>
    </p:spTree>
    <p:extLst>
      <p:ext uri="{BB962C8B-B14F-4D97-AF65-F5344CB8AC3E}">
        <p14:creationId xmlns:p14="http://schemas.microsoft.com/office/powerpoint/2010/main" val="293000241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a:t>
            </a:r>
            <a:endParaRPr lang="en-US" dirty="0"/>
          </a:p>
        </p:txBody>
      </p:sp>
      <p:sp>
        <p:nvSpPr>
          <p:cNvPr id="3" name="Content Placeholder 2"/>
          <p:cNvSpPr>
            <a:spLocks noGrp="1"/>
          </p:cNvSpPr>
          <p:nvPr>
            <p:ph idx="1"/>
          </p:nvPr>
        </p:nvSpPr>
        <p:spPr/>
        <p:txBody>
          <a:bodyPr/>
          <a:lstStyle/>
          <a:p>
            <a:r>
              <a:rPr lang="en-US" dirty="0" smtClean="0"/>
              <a:t>There were of course, many challenges generally in the preparation and conduct of the elections.</a:t>
            </a:r>
          </a:p>
          <a:p>
            <a:r>
              <a:rPr lang="en-US" dirty="0" smtClean="0"/>
              <a:t>However, there are many positive lessons to be learned by other countries that are democratizing, especially in Africa.</a:t>
            </a:r>
            <a:endParaRPr lang="en-US" dirty="0"/>
          </a:p>
        </p:txBody>
      </p:sp>
    </p:spTree>
    <p:extLst>
      <p:ext uri="{BB962C8B-B14F-4D97-AF65-F5344CB8AC3E}">
        <p14:creationId xmlns:p14="http://schemas.microsoft.com/office/powerpoint/2010/main" val="117618089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a:t>
            </a:r>
            <a:endParaRPr lang="en-US" dirty="0"/>
          </a:p>
        </p:txBody>
      </p:sp>
      <p:sp>
        <p:nvSpPr>
          <p:cNvPr id="3" name="Content Placeholder 2"/>
          <p:cNvSpPr>
            <a:spLocks noGrp="1"/>
          </p:cNvSpPr>
          <p:nvPr>
            <p:ph idx="1"/>
          </p:nvPr>
        </p:nvSpPr>
        <p:spPr/>
        <p:txBody>
          <a:bodyPr>
            <a:noAutofit/>
          </a:bodyPr>
          <a:lstStyle/>
          <a:p>
            <a:r>
              <a:rPr lang="en-US" sz="2800" dirty="0" smtClean="0"/>
              <a:t>The lessons include the following:</a:t>
            </a:r>
          </a:p>
          <a:p>
            <a:r>
              <a:rPr lang="en-US" sz="2800" dirty="0" smtClean="0"/>
              <a:t>Electoral reforms can occur successfully in historically complex electoral terrains, once a national consensus for reforms is constructed, and there is a determined effort to create an amenable institutional framework for executing reforms</a:t>
            </a:r>
          </a:p>
          <a:p>
            <a:r>
              <a:rPr lang="en-US" sz="2800" dirty="0" smtClean="0"/>
              <a:t>Institutional reformation to strengthen the technocratic competence and capacity of an EMB is a prerequisite for conducting elections with integrity</a:t>
            </a:r>
            <a:endParaRPr lang="en-US" sz="2800" dirty="0"/>
          </a:p>
        </p:txBody>
      </p:sp>
    </p:spTree>
    <p:extLst>
      <p:ext uri="{BB962C8B-B14F-4D97-AF65-F5344CB8AC3E}">
        <p14:creationId xmlns:p14="http://schemas.microsoft.com/office/powerpoint/2010/main" val="173827512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rational, competent bureaucratic/technocratic culture has virtually collapsed</a:t>
            </a:r>
          </a:p>
          <a:p>
            <a:pPr marL="0" indent="0">
              <a:buNone/>
            </a:pPr>
            <a:endParaRPr lang="en-US" dirty="0" smtClean="0"/>
          </a:p>
          <a:p>
            <a:r>
              <a:rPr lang="en-US" dirty="0" smtClean="0"/>
              <a:t>There are few if any competent, well-trained, experienced and motivated staff to drive routine administration, not to talk of to plan and execute reforms</a:t>
            </a:r>
          </a:p>
          <a:p>
            <a:endParaRPr lang="en-US" dirty="0" smtClean="0"/>
          </a:p>
          <a:p>
            <a:r>
              <a:rPr lang="en-US" dirty="0" smtClean="0"/>
              <a:t>Execution of reform measures is drastically constrained by weakness of institutions</a:t>
            </a:r>
          </a:p>
          <a:p>
            <a:endParaRPr lang="en-US" dirty="0"/>
          </a:p>
        </p:txBody>
      </p:sp>
    </p:spTree>
    <p:extLst>
      <p:ext uri="{BB962C8B-B14F-4D97-AF65-F5344CB8AC3E}">
        <p14:creationId xmlns:p14="http://schemas.microsoft.com/office/powerpoint/2010/main" val="168061671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a:t>
            </a:r>
            <a:endParaRPr lang="en-US" dirty="0"/>
          </a:p>
        </p:txBody>
      </p:sp>
      <p:sp>
        <p:nvSpPr>
          <p:cNvPr id="3" name="Content Placeholder 2"/>
          <p:cNvSpPr>
            <a:spLocks noGrp="1"/>
          </p:cNvSpPr>
          <p:nvPr>
            <p:ph idx="1"/>
          </p:nvPr>
        </p:nvSpPr>
        <p:spPr/>
        <p:txBody>
          <a:bodyPr>
            <a:noAutofit/>
          </a:bodyPr>
          <a:lstStyle/>
          <a:p>
            <a:r>
              <a:rPr lang="en-US" sz="2800" dirty="0"/>
              <a:t>R</a:t>
            </a:r>
            <a:r>
              <a:rPr lang="en-US" sz="2800" dirty="0" smtClean="0"/>
              <a:t>eforms </a:t>
            </a:r>
            <a:r>
              <a:rPr lang="en-US" sz="2800" dirty="0"/>
              <a:t>can be successfully driven by DoCs, a competent technocracy sourced from within the country, if not from the public institution </a:t>
            </a:r>
            <a:r>
              <a:rPr lang="en-US" sz="2800" dirty="0" smtClean="0"/>
              <a:t>itself</a:t>
            </a:r>
          </a:p>
          <a:p>
            <a:r>
              <a:rPr lang="en-US" sz="2800" dirty="0" smtClean="0"/>
              <a:t>Contrary to deep-seated perceptions by some Development/Donor agencies </a:t>
            </a:r>
          </a:p>
          <a:p>
            <a:r>
              <a:rPr lang="en-US" sz="2800" dirty="0" smtClean="0"/>
              <a:t>Rather than a predilection to fly-in so-called experts and technocrats, resources can be better invested in setting up training and mentoring facilities to nurture and grow a pool of local competent technocrats </a:t>
            </a:r>
            <a:endParaRPr lang="en-US" sz="2800" dirty="0"/>
          </a:p>
          <a:p>
            <a:endParaRPr lang="en-US" sz="2800" dirty="0"/>
          </a:p>
        </p:txBody>
      </p:sp>
    </p:spTree>
    <p:extLst>
      <p:ext uri="{BB962C8B-B14F-4D97-AF65-F5344CB8AC3E}">
        <p14:creationId xmlns:p14="http://schemas.microsoft.com/office/powerpoint/2010/main" val="38734355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a:t>
            </a:r>
            <a:endParaRPr lang="en-US" dirty="0"/>
          </a:p>
        </p:txBody>
      </p:sp>
      <p:sp>
        <p:nvSpPr>
          <p:cNvPr id="3" name="Content Placeholder 2"/>
          <p:cNvSpPr>
            <a:spLocks noGrp="1"/>
          </p:cNvSpPr>
          <p:nvPr>
            <p:ph idx="1"/>
          </p:nvPr>
        </p:nvSpPr>
        <p:spPr/>
        <p:txBody>
          <a:bodyPr/>
          <a:lstStyle/>
          <a:p>
            <a:r>
              <a:rPr lang="en-US" dirty="0" smtClean="0"/>
              <a:t>Institutional reforms to strengthen the capacity of EMBs, through restructuring, reorganization and training/mentoring, are a prerequisite for conducting elections successful and with integrity</a:t>
            </a:r>
          </a:p>
          <a:p>
            <a:r>
              <a:rPr lang="en-US" dirty="0" smtClean="0"/>
              <a:t>Knowledge- and experience-sharing amongst EMBs is an important part of the learning process, which enables development of a culture of making the conduct of election routine affairs, and improving from one election to another</a:t>
            </a:r>
            <a:endParaRPr lang="en-US" dirty="0"/>
          </a:p>
        </p:txBody>
      </p:sp>
    </p:spTree>
    <p:extLst>
      <p:ext uri="{BB962C8B-B14F-4D97-AF65-F5344CB8AC3E}">
        <p14:creationId xmlns:p14="http://schemas.microsoft.com/office/powerpoint/2010/main" val="21372734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a:t>
            </a:r>
            <a:endParaRPr lang="en-US" dirty="0"/>
          </a:p>
        </p:txBody>
      </p:sp>
      <p:sp>
        <p:nvSpPr>
          <p:cNvPr id="3" name="Content Placeholder 2"/>
          <p:cNvSpPr>
            <a:spLocks noGrp="1"/>
          </p:cNvSpPr>
          <p:nvPr>
            <p:ph idx="1"/>
          </p:nvPr>
        </p:nvSpPr>
        <p:spPr/>
        <p:txBody>
          <a:bodyPr>
            <a:noAutofit/>
          </a:bodyPr>
          <a:lstStyle/>
          <a:p>
            <a:r>
              <a:rPr lang="en-US" dirty="0" smtClean="0"/>
              <a:t>Gaining the trust and confidence of institutional staff and the range of Stakeholders is of immense importance for having successful and peaceful elections. Construction and nurturing this trust with constant engagements and partnerships, should be a major focus of an EMB</a:t>
            </a:r>
          </a:p>
          <a:p>
            <a:r>
              <a:rPr lang="en-US" dirty="0" smtClean="0"/>
              <a:t>A good legal framework that provides for and protects the administrative and financial independence of an EMB is an imperative for the development of an impartial and non-partisan disposition in the discharge of its responsibilities</a:t>
            </a:r>
          </a:p>
        </p:txBody>
      </p:sp>
    </p:spTree>
    <p:extLst>
      <p:ext uri="{BB962C8B-B14F-4D97-AF65-F5344CB8AC3E}">
        <p14:creationId xmlns:p14="http://schemas.microsoft.com/office/powerpoint/2010/main" val="2138583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Autofit/>
          </a:bodyPr>
          <a:lstStyle/>
          <a:p>
            <a:r>
              <a:rPr lang="en-US" sz="2800" dirty="0"/>
              <a:t>Absence of such desirable independence could put an EMB under terrible pressure and aide the subversion of its </a:t>
            </a:r>
            <a:r>
              <a:rPr lang="en-US" sz="2800" dirty="0" smtClean="0"/>
              <a:t>integrity</a:t>
            </a:r>
          </a:p>
          <a:p>
            <a:r>
              <a:rPr lang="en-US" sz="2800" dirty="0" smtClean="0"/>
              <a:t>Nigeria’s 2015 elections have been widely acclaimed as free, fair, credible and peaceful</a:t>
            </a:r>
          </a:p>
          <a:p>
            <a:r>
              <a:rPr lang="en-US" sz="2800" dirty="0" smtClean="0"/>
              <a:t>They represent a remarkable turning point from the vicious circle of poorly conducted elections of the past, which were characterized by massive irregularities and violence</a:t>
            </a:r>
          </a:p>
        </p:txBody>
      </p:sp>
    </p:spTree>
    <p:extLst>
      <p:ext uri="{BB962C8B-B14F-4D97-AF65-F5344CB8AC3E}">
        <p14:creationId xmlns:p14="http://schemas.microsoft.com/office/powerpoint/2010/main" val="29888049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sz="3000" dirty="0" smtClean="0"/>
              <a:t>They </a:t>
            </a:r>
            <a:r>
              <a:rPr lang="en-US" sz="3000" dirty="0"/>
              <a:t>highlight the positive role a competent technocracy sourced domestically could play in reform of institutions and in conduct of elections with integrity</a:t>
            </a:r>
          </a:p>
          <a:p>
            <a:pPr marL="0" indent="0">
              <a:buNone/>
            </a:pPr>
            <a:endParaRPr lang="en-US" sz="3000" dirty="0" smtClean="0"/>
          </a:p>
          <a:p>
            <a:r>
              <a:rPr lang="en-US" sz="3000" dirty="0" smtClean="0"/>
              <a:t>They provide good, useful lessons for other African countries struggling with democratic and electoral reforms, and the challenges of institution-building</a:t>
            </a:r>
            <a:endParaRPr lang="en-US" sz="3000" dirty="0"/>
          </a:p>
        </p:txBody>
      </p:sp>
    </p:spTree>
    <p:extLst>
      <p:ext uri="{BB962C8B-B14F-4D97-AF65-F5344CB8AC3E}">
        <p14:creationId xmlns:p14="http://schemas.microsoft.com/office/powerpoint/2010/main" val="11830852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6857999"/>
            <a:ext cx="8042276" cy="834571"/>
          </a:xfrm>
        </p:spPr>
        <p:txBody>
          <a:bodyPr>
            <a:normAutofit/>
          </a:bodyPr>
          <a:lstStyle/>
          <a:p>
            <a:pPr marL="0" indent="0">
              <a:buNone/>
            </a:pPr>
            <a:endParaRPr lang="en-US" dirty="0"/>
          </a:p>
        </p:txBody>
      </p:sp>
      <p:sp>
        <p:nvSpPr>
          <p:cNvPr id="4" name="Title 3"/>
          <p:cNvSpPr>
            <a:spLocks noGrp="1"/>
          </p:cNvSpPr>
          <p:nvPr>
            <p:ph type="title"/>
          </p:nvPr>
        </p:nvSpPr>
        <p:spPr>
          <a:xfrm>
            <a:off x="549275" y="107576"/>
            <a:ext cx="8042276" cy="2904138"/>
          </a:xfrm>
        </p:spPr>
        <p:txBody>
          <a:bodyPr/>
          <a:lstStyle/>
          <a:p>
            <a:r>
              <a:rPr lang="en-US" dirty="0" smtClean="0"/>
              <a:t>Thank You!</a:t>
            </a:r>
            <a:endParaRPr lang="en-US" dirty="0"/>
          </a:p>
        </p:txBody>
      </p:sp>
    </p:spTree>
    <p:extLst>
      <p:ext uri="{BB962C8B-B14F-4D97-AF65-F5344CB8AC3E}">
        <p14:creationId xmlns:p14="http://schemas.microsoft.com/office/powerpoint/2010/main" val="27316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a:t>
            </a:r>
            <a:endParaRPr lang="en-US" dirty="0"/>
          </a:p>
        </p:txBody>
      </p:sp>
      <p:sp>
        <p:nvSpPr>
          <p:cNvPr id="3" name="Content Placeholder 2"/>
          <p:cNvSpPr>
            <a:spLocks noGrp="1"/>
          </p:cNvSpPr>
          <p:nvPr>
            <p:ph idx="1"/>
          </p:nvPr>
        </p:nvSpPr>
        <p:spPr/>
        <p:txBody>
          <a:bodyPr>
            <a:normAutofit/>
          </a:bodyPr>
          <a:lstStyle/>
          <a:p>
            <a:r>
              <a:rPr lang="en-US" dirty="0" smtClean="0"/>
              <a:t>In Nigeria, this phenomenon is attributable to:</a:t>
            </a:r>
          </a:p>
          <a:p>
            <a:pPr lvl="1"/>
            <a:r>
              <a:rPr lang="en-US" dirty="0" smtClean="0"/>
              <a:t>A long history of military rule and its impact on public institutions and governance framework</a:t>
            </a:r>
          </a:p>
          <a:p>
            <a:pPr lvl="1"/>
            <a:endParaRPr lang="en-US" dirty="0" smtClean="0"/>
          </a:p>
          <a:p>
            <a:pPr lvl="1"/>
            <a:r>
              <a:rPr lang="en-US" dirty="0" smtClean="0"/>
              <a:t>IMF/WB inspired “rolling back” of the state in the 1980s, and the insecurity it engendered the public sector</a:t>
            </a:r>
          </a:p>
          <a:p>
            <a:pPr lvl="1"/>
            <a:endParaRPr lang="en-US" dirty="0" smtClean="0"/>
          </a:p>
          <a:p>
            <a:pPr lvl="1"/>
            <a:r>
              <a:rPr lang="en-US" dirty="0" smtClean="0"/>
              <a:t>Culture of corruption, which has permeated governance processes</a:t>
            </a:r>
            <a:endParaRPr lang="en-US" dirty="0"/>
          </a:p>
        </p:txBody>
      </p:sp>
    </p:spTree>
    <p:extLst>
      <p:ext uri="{BB962C8B-B14F-4D97-AF65-F5344CB8AC3E}">
        <p14:creationId xmlns:p14="http://schemas.microsoft.com/office/powerpoint/2010/main" val="231837942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a:t>
            </a:r>
            <a:endParaRPr lang="en-US" dirty="0"/>
          </a:p>
        </p:txBody>
      </p:sp>
      <p:sp>
        <p:nvSpPr>
          <p:cNvPr id="3" name="Content Placeholder 2"/>
          <p:cNvSpPr>
            <a:spLocks noGrp="1"/>
          </p:cNvSpPr>
          <p:nvPr>
            <p:ph idx="1"/>
          </p:nvPr>
        </p:nvSpPr>
        <p:spPr/>
        <p:txBody>
          <a:bodyPr>
            <a:normAutofit/>
          </a:bodyPr>
          <a:lstStyle/>
          <a:p>
            <a:r>
              <a:rPr lang="en-US" dirty="0" smtClean="0"/>
              <a:t>Success in reforms is conditional on a determined effort to strengthen </a:t>
            </a:r>
            <a:r>
              <a:rPr lang="en-US" dirty="0"/>
              <a:t>i</a:t>
            </a:r>
            <a:r>
              <a:rPr lang="en-US" dirty="0" smtClean="0"/>
              <a:t>nstitutions to enable them carry out their core mandate successfully</a:t>
            </a:r>
          </a:p>
          <a:p>
            <a:endParaRPr lang="en-US" dirty="0" smtClean="0"/>
          </a:p>
          <a:p>
            <a:r>
              <a:rPr lang="en-US" dirty="0" smtClean="0"/>
              <a:t>To get institutions to execute their core mandate with transparency, effectiveness and accountability, in this context of generalized weakness, “Drivers of Change” (DoCs) are required.</a:t>
            </a:r>
          </a:p>
          <a:p>
            <a:endParaRPr lang="en-US" dirty="0" smtClean="0"/>
          </a:p>
          <a:p>
            <a:pPr marL="0" indent="0">
              <a:buNone/>
            </a:pPr>
            <a:endParaRPr lang="en-US" dirty="0" smtClean="0"/>
          </a:p>
        </p:txBody>
      </p:sp>
    </p:spTree>
    <p:extLst>
      <p:ext uri="{BB962C8B-B14F-4D97-AF65-F5344CB8AC3E}">
        <p14:creationId xmlns:p14="http://schemas.microsoft.com/office/powerpoint/2010/main" val="63949583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a:t>
            </a:r>
            <a:endParaRPr lang="en-US" dirty="0"/>
          </a:p>
        </p:txBody>
      </p:sp>
      <p:sp>
        <p:nvSpPr>
          <p:cNvPr id="3" name="Content Placeholder 2"/>
          <p:cNvSpPr>
            <a:spLocks noGrp="1"/>
          </p:cNvSpPr>
          <p:nvPr>
            <p:ph idx="1"/>
          </p:nvPr>
        </p:nvSpPr>
        <p:spPr/>
        <p:txBody>
          <a:bodyPr>
            <a:normAutofit lnSpcReduction="10000"/>
          </a:bodyPr>
          <a:lstStyle/>
          <a:p>
            <a:r>
              <a:rPr lang="en-US" dirty="0" smtClean="0"/>
              <a:t>It may be better if the DoCs can be sourced from within the institution</a:t>
            </a:r>
          </a:p>
          <a:p>
            <a:endParaRPr lang="en-US" dirty="0" smtClean="0"/>
          </a:p>
          <a:p>
            <a:r>
              <a:rPr lang="en-US" dirty="0" smtClean="0"/>
              <a:t>More often than not, they are lacking; or are insufficient to be effective.  </a:t>
            </a:r>
          </a:p>
          <a:p>
            <a:endParaRPr lang="en-US" dirty="0" smtClean="0"/>
          </a:p>
          <a:p>
            <a:r>
              <a:rPr lang="en-US" dirty="0" smtClean="0"/>
              <a:t>They may have to be sourced from outside, but within the country. They don</a:t>
            </a:r>
            <a:r>
              <a:rPr lang="fr-FR" dirty="0" smtClean="0"/>
              <a:t>’</a:t>
            </a:r>
            <a:r>
              <a:rPr lang="en-US" dirty="0" smtClean="0"/>
              <a:t>t have to be flown in from abroad!</a:t>
            </a:r>
          </a:p>
          <a:p>
            <a:endParaRPr lang="en-US" dirty="0"/>
          </a:p>
        </p:txBody>
      </p:sp>
    </p:spTree>
    <p:extLst>
      <p:ext uri="{BB962C8B-B14F-4D97-AF65-F5344CB8AC3E}">
        <p14:creationId xmlns:p14="http://schemas.microsoft.com/office/powerpoint/2010/main" val="393400743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Sourcing from outside has its own challenges, but more often than not, there is no alternative to doing that</a:t>
            </a:r>
          </a:p>
          <a:p>
            <a:pPr marL="0" indent="0">
              <a:buNone/>
            </a:pPr>
            <a:r>
              <a:rPr lang="en-US" dirty="0" smtClean="0"/>
              <a:t> </a:t>
            </a:r>
            <a:endParaRPr lang="en-US" dirty="0"/>
          </a:p>
          <a:p>
            <a:r>
              <a:rPr lang="en-US" dirty="0" smtClean="0"/>
              <a:t>So the challenges have to be tackled; the work has to be done, circumscribed and constrained by the challenges</a:t>
            </a:r>
          </a:p>
          <a:p>
            <a:endParaRPr lang="en-US" dirty="0" smtClean="0"/>
          </a:p>
          <a:p>
            <a:r>
              <a:rPr lang="en-US" dirty="0" smtClean="0"/>
              <a:t>Special attention needs to be paid to Institution-building and the training of a competent technocracy in order not to jeopardize reform efforts in countries in transition to democracy</a:t>
            </a:r>
          </a:p>
          <a:p>
            <a:endParaRPr lang="en-US" dirty="0"/>
          </a:p>
        </p:txBody>
      </p:sp>
    </p:spTree>
    <p:extLst>
      <p:ext uri="{BB962C8B-B14F-4D97-AF65-F5344CB8AC3E}">
        <p14:creationId xmlns:p14="http://schemas.microsoft.com/office/powerpoint/2010/main" val="100732056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a:t>
            </a:r>
            <a:endParaRPr lang="en-US" dirty="0"/>
          </a:p>
        </p:txBody>
      </p:sp>
      <p:sp>
        <p:nvSpPr>
          <p:cNvPr id="3" name="Content Placeholder 2"/>
          <p:cNvSpPr>
            <a:spLocks noGrp="1"/>
          </p:cNvSpPr>
          <p:nvPr>
            <p:ph idx="1"/>
          </p:nvPr>
        </p:nvSpPr>
        <p:spPr/>
        <p:txBody>
          <a:bodyPr>
            <a:normAutofit/>
          </a:bodyPr>
          <a:lstStyle/>
          <a:p>
            <a:r>
              <a:rPr lang="en-US" dirty="0" smtClean="0"/>
              <a:t>In this presentation I describe how for 5 years in INEC:</a:t>
            </a:r>
          </a:p>
          <a:p>
            <a:pPr lvl="1"/>
            <a:r>
              <a:rPr lang="en-US" dirty="0" smtClean="0"/>
              <a:t>we dealt with the challenge of executing reforms in a very weak institution</a:t>
            </a:r>
          </a:p>
          <a:p>
            <a:pPr lvl="1"/>
            <a:r>
              <a:rPr lang="en-US" dirty="0" smtClean="0"/>
              <a:t>we grappled with the issue of building a competent Technocracy and an institution with a rational business process; and</a:t>
            </a:r>
          </a:p>
          <a:p>
            <a:pPr lvl="1"/>
            <a:r>
              <a:rPr lang="en-US" dirty="0" smtClean="0"/>
              <a:t>we embarked upon electoral reforms with desired results, as evidenced by the 2011 and 2015 elections</a:t>
            </a:r>
          </a:p>
          <a:p>
            <a:pPr marL="457200" lvl="1" indent="0">
              <a:buNone/>
            </a:pPr>
            <a:r>
              <a:rPr lang="en-US" dirty="0" smtClean="0"/>
              <a:t>All these we have had to address virtually simultaneously</a:t>
            </a:r>
          </a:p>
          <a:p>
            <a:endParaRPr lang="en-US" dirty="0"/>
          </a:p>
        </p:txBody>
      </p:sp>
    </p:spTree>
    <p:extLst>
      <p:ext uri="{BB962C8B-B14F-4D97-AF65-F5344CB8AC3E}">
        <p14:creationId xmlns:p14="http://schemas.microsoft.com/office/powerpoint/2010/main" val="98589952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1052</TotalTime>
  <Words>2408</Words>
  <Application>Microsoft Macintosh PowerPoint</Application>
  <PresentationFormat>Letter Paper (8.5x11 in)</PresentationFormat>
  <Paragraphs>200</Paragraphs>
  <Slides>45</Slides>
  <Notes>1</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Breeze</vt:lpstr>
      <vt:lpstr>Constructing an Electoral Reform Team: Lessons from INEC for Africa’s Democrats</vt:lpstr>
      <vt:lpstr>Outline</vt:lpstr>
      <vt:lpstr>Introduction</vt:lpstr>
      <vt:lpstr>Intro…</vt:lpstr>
      <vt:lpstr>Intro…</vt:lpstr>
      <vt:lpstr>Intro…</vt:lpstr>
      <vt:lpstr>Intro…</vt:lpstr>
      <vt:lpstr>Intro…</vt:lpstr>
      <vt:lpstr>Intro…</vt:lpstr>
      <vt:lpstr>Constructing a Team in INEC</vt:lpstr>
      <vt:lpstr>… A Team</vt:lpstr>
      <vt:lpstr>…A Team</vt:lpstr>
      <vt:lpstr>…A Team</vt:lpstr>
      <vt:lpstr>…A Team</vt:lpstr>
      <vt:lpstr>… A Team</vt:lpstr>
      <vt:lpstr>…A Team</vt:lpstr>
      <vt:lpstr>…A Team</vt:lpstr>
      <vt:lpstr>…A Team</vt:lpstr>
      <vt:lpstr>Challenges </vt:lpstr>
      <vt:lpstr>Challenges…</vt:lpstr>
      <vt:lpstr>Challenges…</vt:lpstr>
      <vt:lpstr>Challenges…</vt:lpstr>
      <vt:lpstr>End Result: Reformed INEC</vt:lpstr>
      <vt:lpstr>End-Results…</vt:lpstr>
      <vt:lpstr>End-Result…</vt:lpstr>
      <vt:lpstr>End-Result</vt:lpstr>
      <vt:lpstr>Permanent Voter’s Card (PVC)</vt:lpstr>
      <vt:lpstr>Smart Card Readers (SCRs)</vt:lpstr>
      <vt:lpstr>PVC Swiped under SCR</vt:lpstr>
      <vt:lpstr>Authenticating a voter with SCR</vt:lpstr>
      <vt:lpstr>End-Result</vt:lpstr>
      <vt:lpstr>End-Results…</vt:lpstr>
      <vt:lpstr>The 2015 Elections</vt:lpstr>
      <vt:lpstr>2015 Elections…</vt:lpstr>
      <vt:lpstr>2015 Elections</vt:lpstr>
      <vt:lpstr>2015 Elections…</vt:lpstr>
      <vt:lpstr>2015 Elections…</vt:lpstr>
      <vt:lpstr>Lessons</vt:lpstr>
      <vt:lpstr>Lessons…</vt:lpstr>
      <vt:lpstr>Lessons…</vt:lpstr>
      <vt:lpstr>Lessons…</vt:lpstr>
      <vt:lpstr>Lessons…</vt:lpstr>
      <vt:lpstr>Conclusion</vt:lpstr>
      <vt:lpstr>Conclusion…</vt:lpstr>
      <vt:lpstr>Thank You!</vt:lpstr>
    </vt:vector>
  </TitlesOfParts>
  <Company>Inec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Constructing an Electoral Reform Team: Lessons from INEC fro Africa’s Democrats</dc:title>
  <dc:creator>Attahiru Muhammad Jega</dc:creator>
  <cp:lastModifiedBy>Attahiru Muhammad Jega</cp:lastModifiedBy>
  <cp:revision>58</cp:revision>
  <cp:lastPrinted>2016-09-15T11:41:28Z</cp:lastPrinted>
  <dcterms:created xsi:type="dcterms:W3CDTF">2016-09-14T18:04:55Z</dcterms:created>
  <dcterms:modified xsi:type="dcterms:W3CDTF">2016-09-15T14:26:23Z</dcterms:modified>
</cp:coreProperties>
</file>