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79" r:id="rId5"/>
    <p:sldId id="258" r:id="rId6"/>
    <p:sldId id="269" r:id="rId7"/>
    <p:sldId id="286" r:id="rId8"/>
    <p:sldId id="287" r:id="rId9"/>
    <p:sldId id="280" r:id="rId10"/>
    <p:sldId id="288" r:id="rId11"/>
    <p:sldId id="265" r:id="rId12"/>
    <p:sldId id="284" r:id="rId13"/>
    <p:sldId id="259" r:id="rId14"/>
    <p:sldId id="283" r:id="rId15"/>
    <p:sldId id="266" r:id="rId16"/>
    <p:sldId id="267" r:id="rId17"/>
    <p:sldId id="268" r:id="rId18"/>
    <p:sldId id="260" r:id="rId19"/>
    <p:sldId id="270" r:id="rId20"/>
    <p:sldId id="261" r:id="rId21"/>
    <p:sldId id="271" r:id="rId22"/>
    <p:sldId id="272" r:id="rId23"/>
    <p:sldId id="273" r:id="rId24"/>
    <p:sldId id="277" r:id="rId25"/>
    <p:sldId id="262" r:id="rId26"/>
    <p:sldId id="281" r:id="rId27"/>
    <p:sldId id="275" r:id="rId28"/>
    <p:sldId id="289" r:id="rId29"/>
    <p:sldId id="263" r:id="rId30"/>
    <p:sldId id="276" r:id="rId31"/>
    <p:sldId id="264" r:id="rId32"/>
    <p:sldId id="285"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9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11/8/17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lectoralIntegrityProjec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286129"/>
            <a:ext cx="6498158" cy="1962737"/>
          </a:xfrm>
        </p:spPr>
        <p:txBody>
          <a:bodyPr/>
          <a:lstStyle/>
          <a:p>
            <a:r>
              <a:rPr lang="en-US" dirty="0" smtClean="0"/>
              <a:t>Electoral Integrity in Africa</a:t>
            </a:r>
            <a:endParaRPr lang="en-US" dirty="0"/>
          </a:p>
        </p:txBody>
      </p:sp>
      <p:sp>
        <p:nvSpPr>
          <p:cNvPr id="3" name="Subtitle 2"/>
          <p:cNvSpPr>
            <a:spLocks noGrp="1"/>
          </p:cNvSpPr>
          <p:nvPr>
            <p:ph type="subTitle" idx="1"/>
          </p:nvPr>
        </p:nvSpPr>
        <p:spPr/>
        <p:txBody>
          <a:bodyPr/>
          <a:lstStyle/>
          <a:p>
            <a:endParaRPr lang="en-US" dirty="0" smtClean="0"/>
          </a:p>
          <a:p>
            <a:r>
              <a:rPr lang="en-US" dirty="0" smtClean="0"/>
              <a:t>Lessons from Nigeria’s 2011 and 2015 General Elections</a:t>
            </a:r>
            <a:endParaRPr lang="en-US" dirty="0"/>
          </a:p>
        </p:txBody>
      </p:sp>
    </p:spTree>
    <p:extLst>
      <p:ext uri="{BB962C8B-B14F-4D97-AF65-F5344CB8AC3E}">
        <p14:creationId xmlns:p14="http://schemas.microsoft.com/office/powerpoint/2010/main" val="13732970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lstStyle/>
          <a:p>
            <a:pPr marL="349250" lvl="2" indent="-349250">
              <a:spcBef>
                <a:spcPts val="2000"/>
              </a:spcBef>
            </a:pPr>
            <a:r>
              <a:rPr lang="en-US" sz="2400" dirty="0"/>
              <a:t>It suggests that more research and studies need to be conducted to analyze and understand elections in Africa and the scope as well as the constraints or challenges of conducting elections with integrity in the continent</a:t>
            </a:r>
          </a:p>
          <a:p>
            <a:pPr marL="349250" lvl="2" indent="-349250">
              <a:spcBef>
                <a:spcPts val="2000"/>
              </a:spcBef>
            </a:pPr>
            <a:r>
              <a:rPr lang="en-US" sz="2400" dirty="0"/>
              <a:t>I hope my project would be a useful addition to the study and understanding of how best to conduct elections with integrity</a:t>
            </a:r>
          </a:p>
          <a:p>
            <a:endParaRPr lang="en-US" dirty="0"/>
          </a:p>
        </p:txBody>
      </p:sp>
    </p:spTree>
    <p:extLst>
      <p:ext uri="{BB962C8B-B14F-4D97-AF65-F5344CB8AC3E}">
        <p14:creationId xmlns:p14="http://schemas.microsoft.com/office/powerpoint/2010/main" val="149032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r>
              <a:rPr lang="en-US" dirty="0"/>
              <a:t>F</a:t>
            </a:r>
            <a:r>
              <a:rPr lang="en-US" dirty="0" smtClean="0"/>
              <a:t>or the policy practitioners, the fundamental question is: </a:t>
            </a:r>
            <a:r>
              <a:rPr lang="en-US" dirty="0"/>
              <a:t>How to conduct elections with integrity, with positive impact on stability, democratization and governance</a:t>
            </a:r>
          </a:p>
          <a:p>
            <a:r>
              <a:rPr lang="en-US" dirty="0"/>
              <a:t>We had an opportunity to address this </a:t>
            </a:r>
            <a:r>
              <a:rPr lang="en-US" dirty="0" smtClean="0"/>
              <a:t>question </a:t>
            </a:r>
            <a:r>
              <a:rPr lang="en-US" dirty="0"/>
              <a:t>in practice, for 5 years at Nigeria’s Independent National Electoral Commission  (INEC</a:t>
            </a:r>
            <a:r>
              <a:rPr lang="en-US" dirty="0" smtClean="0"/>
              <a:t>)</a:t>
            </a:r>
          </a:p>
          <a:p>
            <a:r>
              <a:rPr lang="en-US" dirty="0" smtClean="0"/>
              <a:t>It is a summary of that experience that I wish to share with this audience in this lecture today</a:t>
            </a:r>
          </a:p>
          <a:p>
            <a:endParaRPr lang="en-US" dirty="0"/>
          </a:p>
        </p:txBody>
      </p:sp>
    </p:spTree>
    <p:extLst>
      <p:ext uri="{BB962C8B-B14F-4D97-AF65-F5344CB8AC3E}">
        <p14:creationId xmlns:p14="http://schemas.microsoft.com/office/powerpoint/2010/main" val="11643661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 Nigeria</a:t>
            </a:r>
            <a:endParaRPr lang="en-US" dirty="0"/>
          </a:p>
        </p:txBody>
      </p:sp>
      <p:pic>
        <p:nvPicPr>
          <p:cNvPr id="4" name="Content Placeholder 3" descr="9ja Map 2 copy.png"/>
          <p:cNvPicPr>
            <a:picLocks noGrp="1" noChangeAspect="1"/>
          </p:cNvPicPr>
          <p:nvPr>
            <p:ph idx="1"/>
          </p:nvPr>
        </p:nvPicPr>
        <p:blipFill>
          <a:blip r:embed="rId2">
            <a:extLst>
              <a:ext uri="{28A0092B-C50C-407E-A947-70E740481C1C}">
                <a14:useLocalDpi xmlns:a14="http://schemas.microsoft.com/office/drawing/2010/main" val="0"/>
              </a:ext>
            </a:extLst>
          </a:blip>
          <a:srcRect l="-25645" r="-25645"/>
          <a:stretch>
            <a:fillRect/>
          </a:stretch>
        </p:blipFill>
        <p:spPr>
          <a:xfrm>
            <a:off x="679525" y="1786415"/>
            <a:ext cx="8042275" cy="4343400"/>
          </a:xfrm>
        </p:spPr>
      </p:pic>
    </p:spTree>
    <p:extLst>
      <p:ext uri="{BB962C8B-B14F-4D97-AF65-F5344CB8AC3E}">
        <p14:creationId xmlns:p14="http://schemas.microsoft.com/office/powerpoint/2010/main" val="254433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 Nigeria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Nigeria, the so-called “giant” of Africa, is a large, populous and diverse country.</a:t>
            </a:r>
          </a:p>
          <a:p>
            <a:r>
              <a:rPr lang="en-US" dirty="0" smtClean="0"/>
              <a:t>Nigeria is in addition, one of few countries in the world, where whatever could go wrong has gone wrong!</a:t>
            </a:r>
          </a:p>
          <a:p>
            <a:pPr lvl="1"/>
            <a:r>
              <a:rPr lang="en-US" dirty="0" smtClean="0"/>
              <a:t>Military rule (27/57)</a:t>
            </a:r>
          </a:p>
          <a:p>
            <a:pPr lvl="1"/>
            <a:r>
              <a:rPr lang="en-US" dirty="0" smtClean="0"/>
              <a:t>Civil war</a:t>
            </a:r>
          </a:p>
          <a:p>
            <a:pPr lvl="1"/>
            <a:r>
              <a:rPr lang="en-US" dirty="0" smtClean="0"/>
              <a:t>From Oil boom to oil curse</a:t>
            </a:r>
          </a:p>
          <a:p>
            <a:pPr lvl="1"/>
            <a:r>
              <a:rPr lang="en-US" dirty="0" smtClean="0"/>
              <a:t>Ethno-religious and communal violent conflicts</a:t>
            </a:r>
          </a:p>
          <a:p>
            <a:pPr lvl="1"/>
            <a:r>
              <a:rPr lang="en-US" dirty="0" smtClean="0"/>
              <a:t>Restiveness and Militancy in the Niger Delta and Insurgency in the Northeastern part of the country</a:t>
            </a:r>
          </a:p>
          <a:p>
            <a:pPr lvl="1"/>
            <a:r>
              <a:rPr lang="en-US" dirty="0" smtClean="0"/>
              <a:t>Corruption and bad governance; with acute poverty amidst plenty </a:t>
            </a:r>
          </a:p>
          <a:p>
            <a:pPr lvl="1"/>
            <a:endParaRPr lang="en-US" dirty="0" smtClean="0"/>
          </a:p>
        </p:txBody>
      </p:sp>
    </p:spTree>
    <p:extLst>
      <p:ext uri="{BB962C8B-B14F-4D97-AF65-F5344CB8AC3E}">
        <p14:creationId xmlns:p14="http://schemas.microsoft.com/office/powerpoint/2010/main" val="33955028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lstStyle/>
          <a:p>
            <a:r>
              <a:rPr lang="en-US" dirty="0" smtClean="0"/>
              <a:t>Due to the nature of its ethnic and religious diversity, Nigeria has a highly polarized political environment, characterized by ethno-religious mobilization and a history of poorly conducted elections, with associated violence</a:t>
            </a:r>
            <a:endParaRPr lang="en-US" dirty="0"/>
          </a:p>
        </p:txBody>
      </p:sp>
    </p:spTree>
    <p:extLst>
      <p:ext uri="{BB962C8B-B14F-4D97-AF65-F5344CB8AC3E}">
        <p14:creationId xmlns:p14="http://schemas.microsoft.com/office/powerpoint/2010/main" val="312816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a:t>
            </a:r>
            <a:endParaRPr lang="en-US" dirty="0"/>
          </a:p>
        </p:txBody>
      </p:sp>
      <p:sp>
        <p:nvSpPr>
          <p:cNvPr id="3" name="Content Placeholder 2"/>
          <p:cNvSpPr>
            <a:spLocks noGrp="1"/>
          </p:cNvSpPr>
          <p:nvPr>
            <p:ph idx="1"/>
          </p:nvPr>
        </p:nvSpPr>
        <p:spPr/>
        <p:txBody>
          <a:bodyPr>
            <a:normAutofit fontScale="85000" lnSpcReduction="10000"/>
          </a:bodyPr>
          <a:lstStyle/>
          <a:p>
            <a:r>
              <a:rPr lang="en-US" dirty="0"/>
              <a:t>With the return to civil democratic rule in 1999 elections became the legitimate means of acquiring power. But politicians deployed all means necessary to acquire ‘legitimate’ </a:t>
            </a:r>
            <a:r>
              <a:rPr lang="en-US" dirty="0" smtClean="0"/>
              <a:t>power; electoral contests were perceived as “do-or-die” affairs</a:t>
            </a:r>
            <a:endParaRPr lang="en-US" dirty="0"/>
          </a:p>
          <a:p>
            <a:r>
              <a:rPr lang="en-US" dirty="0" smtClean="0"/>
              <a:t>Elections became mere rituals but progressively lacking in integrity. Citizens became increasingly worried that their votes don</a:t>
            </a:r>
            <a:r>
              <a:rPr lang="fr-FR" dirty="0" smtClean="0"/>
              <a:t>’</a:t>
            </a:r>
            <a:r>
              <a:rPr lang="en-US" dirty="0" smtClean="0"/>
              <a:t>t count. And civil rule was becoming worse than military rule in reckless misrule and bad governance. Violent conflicts were threatening national stability; lack of accountability and corruption were undermining socioeconomic development</a:t>
            </a:r>
          </a:p>
          <a:p>
            <a:r>
              <a:rPr lang="en-US" dirty="0" smtClean="0"/>
              <a:t>1999, 2003 and 2007 national elections were progressively worse in lack of integrity </a:t>
            </a:r>
            <a:endParaRPr lang="en-US" dirty="0"/>
          </a:p>
          <a:p>
            <a:endParaRPr lang="en-US" dirty="0"/>
          </a:p>
        </p:txBody>
      </p:sp>
    </p:spTree>
    <p:extLst>
      <p:ext uri="{BB962C8B-B14F-4D97-AF65-F5344CB8AC3E}">
        <p14:creationId xmlns:p14="http://schemas.microsoft.com/office/powerpoint/2010/main" val="34102217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While some citizens resorted to disengagement from the electoral arena and were becoming increasingly apathetic, organized civil society groups formed alliances and coalitions, and became more actively engaged in advocacy for electoral and wider political reforms</a:t>
            </a:r>
          </a:p>
          <a:p>
            <a:r>
              <a:rPr lang="en-US" dirty="0" smtClean="0"/>
              <a:t>“Exit” v. “Voice”</a:t>
            </a:r>
          </a:p>
          <a:p>
            <a:r>
              <a:rPr lang="en-US" dirty="0" smtClean="0"/>
              <a:t>This is the context in which we came into the Independent National Electoral Commission (INEC)</a:t>
            </a:r>
          </a:p>
          <a:p>
            <a:r>
              <a:rPr lang="en-US" dirty="0"/>
              <a:t>When </a:t>
            </a:r>
            <a:r>
              <a:rPr lang="en-US" dirty="0" smtClean="0"/>
              <a:t>appointed Chairman of INEC in June 2010, </a:t>
            </a:r>
            <a:r>
              <a:rPr lang="en-US" dirty="0"/>
              <a:t>I took it for granted that it would be an easy job: “a piece of cake</a:t>
            </a:r>
            <a:r>
              <a:rPr lang="en-US" dirty="0" smtClean="0"/>
              <a:t>”</a:t>
            </a:r>
            <a:endParaRPr lang="en-US" dirty="0"/>
          </a:p>
        </p:txBody>
      </p:sp>
    </p:spTree>
    <p:extLst>
      <p:ext uri="{BB962C8B-B14F-4D97-AF65-F5344CB8AC3E}">
        <p14:creationId xmlns:p14="http://schemas.microsoft.com/office/powerpoint/2010/main" val="25989042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a:t>
            </a:r>
            <a:endParaRPr lang="en-US" dirty="0"/>
          </a:p>
        </p:txBody>
      </p:sp>
      <p:sp>
        <p:nvSpPr>
          <p:cNvPr id="3" name="Content Placeholder 2"/>
          <p:cNvSpPr>
            <a:spLocks noGrp="1"/>
          </p:cNvSpPr>
          <p:nvPr>
            <p:ph idx="1"/>
          </p:nvPr>
        </p:nvSpPr>
        <p:spPr/>
        <p:txBody>
          <a:bodyPr>
            <a:normAutofit fontScale="70000" lnSpcReduction="20000"/>
          </a:bodyPr>
          <a:lstStyle/>
          <a:p>
            <a:r>
              <a:rPr lang="en-US" dirty="0"/>
              <a:t>As it turned out, it is easier said than done</a:t>
            </a:r>
            <a:r>
              <a:rPr lang="en-US" dirty="0" smtClean="0"/>
              <a:t>! And as with many things in Nigeria, the more you see, the less you understand!!</a:t>
            </a:r>
            <a:endParaRPr lang="en-US" dirty="0"/>
          </a:p>
          <a:p>
            <a:r>
              <a:rPr lang="en-US" dirty="0" smtClean="0"/>
              <a:t>I soon learned a </a:t>
            </a:r>
            <a:r>
              <a:rPr lang="en-US" dirty="0"/>
              <a:t>personal lesson: Never take anything for </a:t>
            </a:r>
            <a:r>
              <a:rPr lang="en-US" dirty="0" smtClean="0"/>
              <a:t>granted, never under-rate anything </a:t>
            </a:r>
            <a:r>
              <a:rPr lang="en-US" dirty="0"/>
              <a:t>and never underestimate the </a:t>
            </a:r>
            <a:r>
              <a:rPr lang="en-US" dirty="0" smtClean="0"/>
              <a:t>challenges you come across</a:t>
            </a:r>
            <a:endParaRPr lang="en-US" dirty="0"/>
          </a:p>
          <a:p>
            <a:r>
              <a:rPr lang="en-US" dirty="0"/>
              <a:t>But the more general, good, lesson is that: </a:t>
            </a:r>
            <a:r>
              <a:rPr lang="en-US" dirty="0" smtClean="0"/>
              <a:t>although relatively </a:t>
            </a:r>
            <a:r>
              <a:rPr lang="en-US" dirty="0"/>
              <a:t>difficult, </a:t>
            </a:r>
            <a:r>
              <a:rPr lang="en-US" dirty="0" smtClean="0"/>
              <a:t>it is </a:t>
            </a:r>
            <a:r>
              <a:rPr lang="en-US" dirty="0"/>
              <a:t>not impossible to conduct elections with integrity in </a:t>
            </a:r>
            <a:r>
              <a:rPr lang="en-US" dirty="0" smtClean="0"/>
              <a:t>Africa</a:t>
            </a:r>
          </a:p>
          <a:p>
            <a:r>
              <a:rPr lang="en-US" dirty="0" smtClean="0"/>
              <a:t>Requirements are: planning, effective organization, focus, resilience, relative autonomy of the Election Management Body (EMB), as well as its impartiality and integrity</a:t>
            </a:r>
            <a:endParaRPr lang="en-US" dirty="0"/>
          </a:p>
          <a:p>
            <a:r>
              <a:rPr lang="en-US" dirty="0"/>
              <a:t>Our experience in </a:t>
            </a:r>
            <a:r>
              <a:rPr lang="en-US" dirty="0" smtClean="0"/>
              <a:t>Nigeria (2010-2015) </a:t>
            </a:r>
            <a:r>
              <a:rPr lang="en-US" dirty="0"/>
              <a:t>illustrates </a:t>
            </a:r>
            <a:r>
              <a:rPr lang="en-US" dirty="0" smtClean="0"/>
              <a:t>this, with good lessons for other countries in similar circumstances, especially in Africa</a:t>
            </a:r>
            <a:endParaRPr lang="en-US" dirty="0"/>
          </a:p>
          <a:p>
            <a:endParaRPr lang="en-US" dirty="0"/>
          </a:p>
          <a:p>
            <a:endParaRPr lang="en-US" dirty="0"/>
          </a:p>
        </p:txBody>
      </p:sp>
    </p:spTree>
    <p:extLst>
      <p:ext uri="{BB962C8B-B14F-4D97-AF65-F5344CB8AC3E}">
        <p14:creationId xmlns:p14="http://schemas.microsoft.com/office/powerpoint/2010/main" val="9012517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confronted six (6) major challenges:</a:t>
            </a:r>
          </a:p>
          <a:p>
            <a:r>
              <a:rPr lang="en-US" dirty="0" smtClean="0"/>
              <a:t>1.) How to Strengthen the EMB, cleanse its negative image acquired over time and make it efficient and effective in the delivery of electoral services</a:t>
            </a:r>
          </a:p>
          <a:p>
            <a:r>
              <a:rPr lang="en-US" dirty="0" smtClean="0"/>
              <a:t>2.) How to deal with persistent, prevalent aspects of electoral fraud, which permeated the electoral process (e.g.: ballot paper and results sheet snatching; ballot box stuffing; multiple voting; result alteration; false declaration of results; high-jacking of electoral materials; assaulting of electoral officials and vote-buying/purchase of results from collation and returning officers, etc.)</a:t>
            </a:r>
          </a:p>
          <a:p>
            <a:r>
              <a:rPr lang="en-US" dirty="0" smtClean="0"/>
              <a:t>3.) How to secure the integrity of the electoral roll/ Register of Voters</a:t>
            </a:r>
          </a:p>
        </p:txBody>
      </p:sp>
    </p:spTree>
    <p:extLst>
      <p:ext uri="{BB962C8B-B14F-4D97-AF65-F5344CB8AC3E}">
        <p14:creationId xmlns:p14="http://schemas.microsoft.com/office/powerpoint/2010/main" val="12985698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Challenges…</a:t>
            </a:r>
            <a:endParaRPr lang="en-US" dirty="0"/>
          </a:p>
        </p:txBody>
      </p:sp>
      <p:sp>
        <p:nvSpPr>
          <p:cNvPr id="3" name="Content Placeholder 2"/>
          <p:cNvSpPr>
            <a:spLocks noGrp="1"/>
          </p:cNvSpPr>
          <p:nvPr>
            <p:ph idx="1"/>
          </p:nvPr>
        </p:nvSpPr>
        <p:spPr/>
        <p:txBody>
          <a:bodyPr/>
          <a:lstStyle/>
          <a:p>
            <a:r>
              <a:rPr lang="en-US" dirty="0" smtClean="0"/>
              <a:t>4.) How </a:t>
            </a:r>
            <a:r>
              <a:rPr lang="en-US" dirty="0"/>
              <a:t>to make election </a:t>
            </a:r>
            <a:r>
              <a:rPr lang="en-US" dirty="0" smtClean="0"/>
              <a:t>day logistics and </a:t>
            </a:r>
            <a:r>
              <a:rPr lang="en-US" dirty="0"/>
              <a:t>procedures transparent, accountable and efficient</a:t>
            </a:r>
          </a:p>
          <a:p>
            <a:r>
              <a:rPr lang="en-US" dirty="0" smtClean="0"/>
              <a:t>5.) How </a:t>
            </a:r>
            <a:r>
              <a:rPr lang="en-US" dirty="0"/>
              <a:t>to create a level playing field for all parties and all contestants</a:t>
            </a:r>
          </a:p>
          <a:p>
            <a:r>
              <a:rPr lang="en-US" dirty="0" smtClean="0"/>
              <a:t>6.) How </a:t>
            </a:r>
            <a:r>
              <a:rPr lang="en-US" dirty="0"/>
              <a:t>to protect and strengthen the relative autonomy of the </a:t>
            </a:r>
            <a:r>
              <a:rPr lang="en-US" dirty="0" smtClean="0"/>
              <a:t>EMB, in its relations with the political parties, the legislature and the incumbent executive arm of government</a:t>
            </a:r>
            <a:endParaRPr lang="en-US" dirty="0"/>
          </a:p>
          <a:p>
            <a:endParaRPr lang="en-US" dirty="0"/>
          </a:p>
        </p:txBody>
      </p:sp>
    </p:spTree>
    <p:extLst>
      <p:ext uri="{BB962C8B-B14F-4D97-AF65-F5344CB8AC3E}">
        <p14:creationId xmlns:p14="http://schemas.microsoft.com/office/powerpoint/2010/main" val="18629315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The Context</a:t>
            </a:r>
          </a:p>
          <a:p>
            <a:r>
              <a:rPr lang="en-US" dirty="0" smtClean="0"/>
              <a:t>Five Key Challenges</a:t>
            </a:r>
          </a:p>
          <a:p>
            <a:r>
              <a:rPr lang="en-US" dirty="0" smtClean="0"/>
              <a:t>Addressing the Challenges</a:t>
            </a:r>
          </a:p>
          <a:p>
            <a:r>
              <a:rPr lang="en-US" dirty="0" smtClean="0"/>
              <a:t>Outstanding Challenges</a:t>
            </a:r>
          </a:p>
          <a:p>
            <a:r>
              <a:rPr lang="en-US" dirty="0" smtClean="0"/>
              <a:t>Lessons</a:t>
            </a:r>
          </a:p>
          <a:p>
            <a:r>
              <a:rPr lang="en-US" dirty="0" smtClean="0"/>
              <a:t>Conclusion</a:t>
            </a:r>
            <a:endParaRPr lang="en-US" dirty="0"/>
          </a:p>
        </p:txBody>
      </p:sp>
    </p:spTree>
    <p:extLst>
      <p:ext uri="{BB962C8B-B14F-4D97-AF65-F5344CB8AC3E}">
        <p14:creationId xmlns:p14="http://schemas.microsoft.com/office/powerpoint/2010/main" val="12706190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the Challenges</a:t>
            </a:r>
            <a:endParaRPr lang="en-US" dirty="0"/>
          </a:p>
        </p:txBody>
      </p:sp>
      <p:sp>
        <p:nvSpPr>
          <p:cNvPr id="3" name="Content Placeholder 2"/>
          <p:cNvSpPr>
            <a:spLocks noGrp="1"/>
          </p:cNvSpPr>
          <p:nvPr>
            <p:ph idx="1"/>
          </p:nvPr>
        </p:nvSpPr>
        <p:spPr/>
        <p:txBody>
          <a:bodyPr>
            <a:normAutofit fontScale="92500"/>
          </a:bodyPr>
          <a:lstStyle/>
          <a:p>
            <a:r>
              <a:rPr lang="en-US" dirty="0" smtClean="0"/>
              <a:t>We tried to address these major challenges as follows:</a:t>
            </a:r>
          </a:p>
          <a:p>
            <a:r>
              <a:rPr lang="en-US" dirty="0" smtClean="0"/>
              <a:t>1.) Restructuring and reorganization; planning; programming; focused implementation; motivation and discipline (“carrot-and-stick”); leadership by example</a:t>
            </a:r>
          </a:p>
          <a:p>
            <a:r>
              <a:rPr lang="en-US" dirty="0" smtClean="0"/>
              <a:t>2.) Usage of technology to secure sensitive election materials; unique/unconventional election day procedures; careful selection of Presiding, Collation and </a:t>
            </a:r>
            <a:r>
              <a:rPr lang="en-US" dirty="0"/>
              <a:t>R</a:t>
            </a:r>
            <a:r>
              <a:rPr lang="en-US" dirty="0" smtClean="0"/>
              <a:t>eturning officers</a:t>
            </a:r>
          </a:p>
          <a:p>
            <a:r>
              <a:rPr lang="en-US" dirty="0" smtClean="0"/>
              <a:t>3.1) Biometric registration; smart voters card and smart card reader</a:t>
            </a:r>
          </a:p>
          <a:p>
            <a:endParaRPr lang="en-US" dirty="0"/>
          </a:p>
        </p:txBody>
      </p:sp>
    </p:spTree>
    <p:extLst>
      <p:ext uri="{BB962C8B-B14F-4D97-AF65-F5344CB8AC3E}">
        <p14:creationId xmlns:p14="http://schemas.microsoft.com/office/powerpoint/2010/main" val="14833883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dirty="0" smtClean="0"/>
              <a:t>Smart Voters Card</a:t>
            </a:r>
            <a:endParaRPr lang="en-US" dirty="0"/>
          </a:p>
        </p:txBody>
      </p:sp>
      <p:sp>
        <p:nvSpPr>
          <p:cNvPr id="5" name="Content Placeholder 4"/>
          <p:cNvSpPr>
            <a:spLocks noGrp="1"/>
          </p:cNvSpPr>
          <p:nvPr>
            <p:ph idx="1"/>
          </p:nvPr>
        </p:nvSpPr>
        <p:spPr/>
        <p:txBody>
          <a:bodyPr/>
          <a:lstStyle/>
          <a:p>
            <a:endParaRPr lang="en-US"/>
          </a:p>
        </p:txBody>
      </p:sp>
      <p:pic>
        <p:nvPicPr>
          <p:cNvPr id="6" name="Picture 5" descr="IMG_20151011_20533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276" y="1600201"/>
            <a:ext cx="8042276" cy="6858000"/>
          </a:xfrm>
          <a:prstGeom prst="rect">
            <a:avLst/>
          </a:prstGeom>
        </p:spPr>
      </p:pic>
    </p:spTree>
    <p:extLst>
      <p:ext uri="{BB962C8B-B14F-4D97-AF65-F5344CB8AC3E}">
        <p14:creationId xmlns:p14="http://schemas.microsoft.com/office/powerpoint/2010/main" val="27107679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Card Readers</a:t>
            </a:r>
            <a:endParaRPr lang="en-US" dirty="0"/>
          </a:p>
        </p:txBody>
      </p:sp>
      <p:sp>
        <p:nvSpPr>
          <p:cNvPr id="3" name="Content Placeholder 2"/>
          <p:cNvSpPr>
            <a:spLocks noGrp="1"/>
          </p:cNvSpPr>
          <p:nvPr>
            <p:ph idx="1"/>
          </p:nvPr>
        </p:nvSpPr>
        <p:spPr/>
        <p:txBody>
          <a:bodyPr/>
          <a:lstStyle/>
          <a:p>
            <a:endParaRPr lang="en-US"/>
          </a:p>
        </p:txBody>
      </p:sp>
      <p:pic>
        <p:nvPicPr>
          <p:cNvPr id="4" name="Picture 3" descr="IMG_20160915_11053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201"/>
            <a:ext cx="9144000" cy="6846807"/>
          </a:xfrm>
          <a:prstGeom prst="rect">
            <a:avLst/>
          </a:prstGeom>
        </p:spPr>
      </p:pic>
    </p:spTree>
    <p:extLst>
      <p:ext uri="{BB962C8B-B14F-4D97-AF65-F5344CB8AC3E}">
        <p14:creationId xmlns:p14="http://schemas.microsoft.com/office/powerpoint/2010/main" val="1724822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a:t>
            </a:r>
            <a:endParaRPr lang="en-US" dirty="0"/>
          </a:p>
        </p:txBody>
      </p:sp>
      <p:sp>
        <p:nvSpPr>
          <p:cNvPr id="3" name="Content Placeholder 2"/>
          <p:cNvSpPr>
            <a:spLocks noGrp="1"/>
          </p:cNvSpPr>
          <p:nvPr>
            <p:ph idx="1"/>
          </p:nvPr>
        </p:nvSpPr>
        <p:spPr/>
        <p:txBody>
          <a:bodyPr/>
          <a:lstStyle/>
          <a:p>
            <a:endParaRPr lang="en-US"/>
          </a:p>
        </p:txBody>
      </p:sp>
      <p:pic>
        <p:nvPicPr>
          <p:cNvPr id="4" name="Picture 3" descr="IMG_20151011_20513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275" y="1600201"/>
            <a:ext cx="8035916" cy="6174235"/>
          </a:xfrm>
          <a:prstGeom prst="rect">
            <a:avLst/>
          </a:prstGeom>
        </p:spPr>
      </p:pic>
    </p:spTree>
    <p:extLst>
      <p:ext uri="{BB962C8B-B14F-4D97-AF65-F5344CB8AC3E}">
        <p14:creationId xmlns:p14="http://schemas.microsoft.com/office/powerpoint/2010/main" val="99877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7876"/>
            <a:ext cx="8042276" cy="1336956"/>
          </a:xfrm>
        </p:spPr>
        <p:txBody>
          <a:bodyPr/>
          <a:lstStyle/>
          <a:p>
            <a:r>
              <a:rPr lang="en-US" dirty="0" smtClean="0"/>
              <a:t>Biometric Authentication</a:t>
            </a:r>
            <a:endParaRPr lang="en-US" dirty="0"/>
          </a:p>
        </p:txBody>
      </p:sp>
      <p:pic>
        <p:nvPicPr>
          <p:cNvPr id="4" name="Content Placeholder 3" descr="Biometric Authentication.jpeg"/>
          <p:cNvPicPr>
            <a:picLocks noGrp="1" noChangeAspect="1"/>
          </p:cNvPicPr>
          <p:nvPr>
            <p:ph idx="1"/>
          </p:nvPr>
        </p:nvPicPr>
        <p:blipFill>
          <a:blip r:embed="rId2" cstate="print">
            <a:extLst>
              <a:ext uri="{28A0092B-C50C-407E-A947-70E740481C1C}">
                <a14:useLocalDpi xmlns:a14="http://schemas.microsoft.com/office/drawing/2010/main" val="0"/>
              </a:ext>
            </a:extLst>
          </a:blip>
          <a:srcRect t="11409" b="11409"/>
          <a:stretch>
            <a:fillRect/>
          </a:stretch>
        </p:blipFill>
        <p:spPr>
          <a:xfrm>
            <a:off x="0" y="0"/>
            <a:ext cx="10208904" cy="10326062"/>
          </a:xfrm>
        </p:spPr>
      </p:pic>
    </p:spTree>
    <p:extLst>
      <p:ext uri="{BB962C8B-B14F-4D97-AF65-F5344CB8AC3E}">
        <p14:creationId xmlns:p14="http://schemas.microsoft.com/office/powerpoint/2010/main" val="3795944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the Challenges…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3.2)  Online </a:t>
            </a:r>
            <a:r>
              <a:rPr lang="en-US" dirty="0"/>
              <a:t>verification of registration status using SMS;</a:t>
            </a:r>
          </a:p>
          <a:p>
            <a:r>
              <a:rPr lang="en-US" dirty="0"/>
              <a:t> </a:t>
            </a:r>
            <a:r>
              <a:rPr lang="en-US" dirty="0" smtClean="0"/>
              <a:t>3.3) Scanning </a:t>
            </a:r>
            <a:r>
              <a:rPr lang="en-US" dirty="0"/>
              <a:t>and uploading od result sheets on a secure database accessible via link to the </a:t>
            </a:r>
            <a:r>
              <a:rPr lang="en-US" dirty="0" smtClean="0"/>
              <a:t>website</a:t>
            </a:r>
          </a:p>
          <a:p>
            <a:r>
              <a:rPr lang="en-US" dirty="0" smtClean="0"/>
              <a:t>4.1) Decentralized distribution of election materials; partnered with the Road transport workers union for movement of personnel and materials for elections; partnered with the Armed Forces for movement in difficult terrain</a:t>
            </a:r>
          </a:p>
          <a:p>
            <a:r>
              <a:rPr lang="en-US" dirty="0" smtClean="0"/>
              <a:t>4.2) GIS Geo-referencing of all polling units and extensive mapping</a:t>
            </a:r>
            <a:endParaRPr lang="en-US" dirty="0"/>
          </a:p>
          <a:p>
            <a:endParaRPr lang="en-US" dirty="0"/>
          </a:p>
          <a:p>
            <a:endParaRPr lang="en-US" dirty="0"/>
          </a:p>
        </p:txBody>
      </p:sp>
    </p:spTree>
    <p:extLst>
      <p:ext uri="{BB962C8B-B14F-4D97-AF65-F5344CB8AC3E}">
        <p14:creationId xmlns:p14="http://schemas.microsoft.com/office/powerpoint/2010/main" val="7874961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Challenges…</a:t>
            </a:r>
            <a:endParaRPr lang="en-US" dirty="0"/>
          </a:p>
        </p:txBody>
      </p:sp>
      <p:sp>
        <p:nvSpPr>
          <p:cNvPr id="3" name="Content Placeholder 2"/>
          <p:cNvSpPr>
            <a:spLocks noGrp="1"/>
          </p:cNvSpPr>
          <p:nvPr>
            <p:ph idx="1"/>
          </p:nvPr>
        </p:nvSpPr>
        <p:spPr/>
        <p:txBody>
          <a:bodyPr/>
          <a:lstStyle/>
          <a:p>
            <a:r>
              <a:rPr lang="en-US" dirty="0"/>
              <a:t>5.) Redefined mode of engagement with key stakeholders for transparency and accountability</a:t>
            </a:r>
          </a:p>
          <a:p>
            <a:pPr lvl="1"/>
            <a:r>
              <a:rPr lang="en-US" dirty="0"/>
              <a:t>Political parties</a:t>
            </a:r>
          </a:p>
          <a:p>
            <a:pPr lvl="1"/>
            <a:r>
              <a:rPr lang="en-US" dirty="0" smtClean="0"/>
              <a:t>CSOs</a:t>
            </a:r>
          </a:p>
          <a:p>
            <a:pPr lvl="1"/>
            <a:r>
              <a:rPr lang="en-US" dirty="0" smtClean="0"/>
              <a:t>Media</a:t>
            </a:r>
            <a:endParaRPr lang="en-US" dirty="0"/>
          </a:p>
          <a:p>
            <a:pPr lvl="1"/>
            <a:r>
              <a:rPr lang="en-US" dirty="0"/>
              <a:t>Security</a:t>
            </a:r>
          </a:p>
          <a:p>
            <a:pPr lvl="1"/>
            <a:r>
              <a:rPr lang="en-US" dirty="0"/>
              <a:t>Government</a:t>
            </a:r>
          </a:p>
          <a:p>
            <a:pPr lvl="1"/>
            <a:r>
              <a:rPr lang="en-US" dirty="0"/>
              <a:t>Traditional and religious leaders</a:t>
            </a:r>
          </a:p>
          <a:p>
            <a:endParaRPr lang="en-US" dirty="0"/>
          </a:p>
        </p:txBody>
      </p:sp>
    </p:spTree>
    <p:extLst>
      <p:ext uri="{BB962C8B-B14F-4D97-AF65-F5344CB8AC3E}">
        <p14:creationId xmlns:p14="http://schemas.microsoft.com/office/powerpoint/2010/main" val="1780945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the Challenges…</a:t>
            </a:r>
            <a:endParaRPr lang="en-US" dirty="0"/>
          </a:p>
        </p:txBody>
      </p:sp>
      <p:sp>
        <p:nvSpPr>
          <p:cNvPr id="3" name="Content Placeholder 2"/>
          <p:cNvSpPr>
            <a:spLocks noGrp="1"/>
          </p:cNvSpPr>
          <p:nvPr>
            <p:ph idx="1"/>
          </p:nvPr>
        </p:nvSpPr>
        <p:spPr/>
        <p:txBody>
          <a:bodyPr/>
          <a:lstStyle/>
          <a:p>
            <a:r>
              <a:rPr lang="en-US" dirty="0" smtClean="0"/>
              <a:t>6.1) Strove for impartiality, non-partisanship and integrity</a:t>
            </a:r>
          </a:p>
          <a:p>
            <a:r>
              <a:rPr lang="en-US" dirty="0" smtClean="0"/>
              <a:t>6.2) Struggled with corruption within and without</a:t>
            </a:r>
          </a:p>
          <a:p>
            <a:r>
              <a:rPr lang="en-US" dirty="0" smtClean="0"/>
              <a:t>6.3) Struggled with ethno-religious mobilization</a:t>
            </a:r>
            <a:endParaRPr lang="en-US" dirty="0"/>
          </a:p>
        </p:txBody>
      </p:sp>
    </p:spTree>
    <p:extLst>
      <p:ext uri="{BB962C8B-B14F-4D97-AF65-F5344CB8AC3E}">
        <p14:creationId xmlns:p14="http://schemas.microsoft.com/office/powerpoint/2010/main" val="3449674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Outstanding Challenges</a:t>
            </a:r>
            <a:endParaRPr lang="en-US" dirty="0"/>
          </a:p>
        </p:txBody>
      </p:sp>
      <p:sp>
        <p:nvSpPr>
          <p:cNvPr id="3" name="Content Placeholder 2"/>
          <p:cNvSpPr>
            <a:spLocks noGrp="1"/>
          </p:cNvSpPr>
          <p:nvPr>
            <p:ph idx="1"/>
          </p:nvPr>
        </p:nvSpPr>
        <p:spPr/>
        <p:txBody>
          <a:bodyPr/>
          <a:lstStyle/>
          <a:p>
            <a:r>
              <a:rPr lang="en-US" dirty="0" smtClean="0"/>
              <a:t>Some of the outstanding challenges are as follows:</a:t>
            </a:r>
          </a:p>
          <a:p>
            <a:r>
              <a:rPr lang="en-US" dirty="0" smtClean="0"/>
              <a:t>Voter Education for increased participation</a:t>
            </a:r>
          </a:p>
          <a:p>
            <a:r>
              <a:rPr lang="en-US" dirty="0" smtClean="0"/>
              <a:t>Change Management training for staff</a:t>
            </a:r>
          </a:p>
          <a:p>
            <a:r>
              <a:rPr lang="en-US" dirty="0" smtClean="0"/>
              <a:t>Ethno-religious mobilization</a:t>
            </a:r>
          </a:p>
          <a:p>
            <a:r>
              <a:rPr lang="en-US" dirty="0" smtClean="0"/>
              <a:t>Influence of money in politics</a:t>
            </a:r>
          </a:p>
          <a:p>
            <a:r>
              <a:rPr lang="en-US" dirty="0" smtClean="0"/>
              <a:t>Technological adaptation</a:t>
            </a:r>
          </a:p>
          <a:p>
            <a:r>
              <a:rPr lang="en-US" dirty="0" smtClean="0"/>
              <a:t>“Do-or-Die” mindset of politicians</a:t>
            </a:r>
            <a:endParaRPr lang="en-US" dirty="0"/>
          </a:p>
        </p:txBody>
      </p:sp>
    </p:spTree>
    <p:extLst>
      <p:ext uri="{BB962C8B-B14F-4D97-AF65-F5344CB8AC3E}">
        <p14:creationId xmlns:p14="http://schemas.microsoft.com/office/powerpoint/2010/main" val="2069608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normAutofit lnSpcReduction="10000"/>
          </a:bodyPr>
          <a:lstStyle/>
          <a:p>
            <a:r>
              <a:rPr lang="en-US" dirty="0" smtClean="0"/>
              <a:t>It is difficult, but not impossible</a:t>
            </a:r>
          </a:p>
          <a:p>
            <a:r>
              <a:rPr lang="en-US" dirty="0" smtClean="0"/>
              <a:t>Don</a:t>
            </a:r>
            <a:r>
              <a:rPr lang="fr-FR" dirty="0" smtClean="0"/>
              <a:t>’</a:t>
            </a:r>
            <a:r>
              <a:rPr lang="en-US" dirty="0" smtClean="0"/>
              <a:t>t underrate or underestimate the challenges</a:t>
            </a:r>
          </a:p>
          <a:p>
            <a:r>
              <a:rPr lang="en-US" dirty="0" smtClean="0"/>
              <a:t>Review and study past experiences and learn and don</a:t>
            </a:r>
            <a:r>
              <a:rPr lang="fr-FR" dirty="0" smtClean="0"/>
              <a:t>’</a:t>
            </a:r>
            <a:r>
              <a:rPr lang="en-US" dirty="0" smtClean="0"/>
              <a:t>t repeat mistakes of the past</a:t>
            </a:r>
          </a:p>
          <a:p>
            <a:r>
              <a:rPr lang="en-US" dirty="0"/>
              <a:t>Learn from others and share knowledge and </a:t>
            </a:r>
            <a:r>
              <a:rPr lang="en-US" dirty="0" smtClean="0"/>
              <a:t>experiences</a:t>
            </a:r>
          </a:p>
          <a:p>
            <a:r>
              <a:rPr lang="en-US" dirty="0" smtClean="0"/>
              <a:t>Be focused and resilient; don</a:t>
            </a:r>
            <a:r>
              <a:rPr lang="fr-FR" dirty="0" smtClean="0"/>
              <a:t>’</a:t>
            </a:r>
            <a:r>
              <a:rPr lang="en-US" dirty="0" smtClean="0"/>
              <a:t>t get sucked into the rot around you</a:t>
            </a:r>
          </a:p>
          <a:p>
            <a:r>
              <a:rPr lang="en-US" dirty="0" smtClean="0"/>
              <a:t>Engage stakeholders constantly</a:t>
            </a:r>
          </a:p>
        </p:txBody>
      </p:sp>
    </p:spTree>
    <p:extLst>
      <p:ext uri="{BB962C8B-B14F-4D97-AF65-F5344CB8AC3E}">
        <p14:creationId xmlns:p14="http://schemas.microsoft.com/office/powerpoint/2010/main" val="5563138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Elections can have either a positive or negative impact on democratization. Whether or not the impact is positive is to a large extent related to whether or not they are conducted with integrity.</a:t>
            </a:r>
          </a:p>
          <a:p>
            <a:r>
              <a:rPr lang="en-US" dirty="0" smtClean="0"/>
              <a:t>The UN Global Commission on Elections, Democracy and security has noted as follows:</a:t>
            </a:r>
          </a:p>
          <a:p>
            <a:pPr lvl="1" algn="just"/>
            <a:r>
              <a:rPr lang="en-US" dirty="0" smtClean="0"/>
              <a:t>“Elections can further democracy, development, human rights, and security, or undermine them, and for this reason alone, they should command attention” (Report, Sept. 2012:5) </a:t>
            </a:r>
          </a:p>
          <a:p>
            <a:r>
              <a:rPr lang="en-US" dirty="0" smtClean="0"/>
              <a:t>It added that:</a:t>
            </a:r>
          </a:p>
          <a:p>
            <a:pPr lvl="1" algn="just"/>
            <a:r>
              <a:rPr lang="en-US" dirty="0" smtClean="0"/>
              <a:t>“For elections to embody democracy, further development and promote security, they must be conducted with integrity” </a:t>
            </a:r>
          </a:p>
          <a:p>
            <a:endParaRPr lang="en-US" dirty="0"/>
          </a:p>
        </p:txBody>
      </p:sp>
    </p:spTree>
    <p:extLst>
      <p:ext uri="{BB962C8B-B14F-4D97-AF65-F5344CB8AC3E}">
        <p14:creationId xmlns:p14="http://schemas.microsoft.com/office/powerpoint/2010/main" val="342150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lstStyle/>
          <a:p>
            <a:r>
              <a:rPr lang="en-US" dirty="0" smtClean="0"/>
              <a:t>Plan strategically as well as specifically</a:t>
            </a:r>
          </a:p>
          <a:p>
            <a:pPr lvl="1"/>
            <a:r>
              <a:rPr lang="en-US" dirty="0" smtClean="0"/>
              <a:t>Strategic plan; Election Project Plan (EPP); Election Management System (EMS); Elections Operations Support System (EOPS)</a:t>
            </a:r>
          </a:p>
          <a:p>
            <a:pPr lvl="1"/>
            <a:r>
              <a:rPr lang="en-US" dirty="0"/>
              <a:t>Have a rigorous monitoring and evaluation system</a:t>
            </a:r>
          </a:p>
          <a:p>
            <a:pPr lvl="2"/>
            <a:r>
              <a:rPr lang="en-US" dirty="0"/>
              <a:t>(Registration and Elections Review Committee (RERC) </a:t>
            </a:r>
            <a:r>
              <a:rPr lang="en-US" dirty="0" smtClean="0"/>
              <a:t>Report; Retreats; stakeholder validation meetings, etc.) </a:t>
            </a:r>
            <a:endParaRPr lang="en-US" dirty="0"/>
          </a:p>
          <a:p>
            <a:pPr lvl="1"/>
            <a:endParaRPr lang="en-US" dirty="0"/>
          </a:p>
        </p:txBody>
      </p:sp>
    </p:spTree>
    <p:extLst>
      <p:ext uri="{BB962C8B-B14F-4D97-AF65-F5344CB8AC3E}">
        <p14:creationId xmlns:p14="http://schemas.microsoft.com/office/powerpoint/2010/main" val="879807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Nigerians have aspired and struggled for democracy and have been repeatedly frustrated by reckless misrule, legitimated by badly conducted elections</a:t>
            </a:r>
          </a:p>
          <a:p>
            <a:r>
              <a:rPr lang="en-US" dirty="0" smtClean="0"/>
              <a:t>After the 2007 elections, which were considered by international and domestic observers to be the worst in Nigeria’s history, citizens coalitions in CSOs pressurized the government for electoral and political reforms</a:t>
            </a:r>
          </a:p>
          <a:p>
            <a:r>
              <a:rPr lang="en-US" dirty="0" smtClean="0"/>
              <a:t>This led to the setting up of an Electoral </a:t>
            </a:r>
            <a:r>
              <a:rPr lang="en-US" dirty="0"/>
              <a:t>R</a:t>
            </a:r>
            <a:r>
              <a:rPr lang="en-US" dirty="0" smtClean="0"/>
              <a:t>eform </a:t>
            </a:r>
            <a:r>
              <a:rPr lang="en-US" dirty="0"/>
              <a:t>C</a:t>
            </a:r>
            <a:r>
              <a:rPr lang="en-US" dirty="0" smtClean="0"/>
              <a:t>ommittee, the acceptance of many of its recommendations, amendments to the electoral legal framework and the reconstitution of the Electoral Commission</a:t>
            </a:r>
            <a:endParaRPr lang="en-US" dirty="0"/>
          </a:p>
        </p:txBody>
      </p:sp>
    </p:spTree>
    <p:extLst>
      <p:ext uri="{BB962C8B-B14F-4D97-AF65-F5344CB8AC3E}">
        <p14:creationId xmlns:p14="http://schemas.microsoft.com/office/powerpoint/2010/main" val="20324061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This, in turn, paved the way for the introduction by the new Commission of many initiatives and innovations, which remarkably added value to the integrity of the 2011 and 2015 general elections</a:t>
            </a:r>
          </a:p>
          <a:p>
            <a:r>
              <a:rPr lang="en-US" dirty="0" smtClean="0"/>
              <a:t>The key challenge now is how to ensure sustainability, and incremental value addition of electoral integrity, not to allow reversal of the gains made</a:t>
            </a:r>
            <a:endParaRPr lang="en-US" dirty="0"/>
          </a:p>
        </p:txBody>
      </p:sp>
    </p:spTree>
    <p:extLst>
      <p:ext uri="{BB962C8B-B14F-4D97-AF65-F5344CB8AC3E}">
        <p14:creationId xmlns:p14="http://schemas.microsoft.com/office/powerpoint/2010/main" val="3328707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549275" y="1616481"/>
            <a:ext cx="8042276" cy="4343400"/>
          </a:xfrm>
        </p:spPr>
        <p:txBody>
          <a:bodyPr>
            <a:normAutofit fontScale="85000" lnSpcReduction="10000"/>
          </a:bodyPr>
          <a:lstStyle/>
          <a:p>
            <a:r>
              <a:rPr lang="en-US" dirty="0"/>
              <a:t>Electoral Integrity Project, </a:t>
            </a:r>
            <a:r>
              <a:rPr lang="en-US" i="1" dirty="0"/>
              <a:t>The Year in Elections Mid-2016 Update</a:t>
            </a:r>
            <a:r>
              <a:rPr lang="en-US" dirty="0"/>
              <a:t>, September 2016. </a:t>
            </a:r>
            <a:r>
              <a:rPr lang="en-US" dirty="0">
                <a:hlinkClick r:id="rId2"/>
              </a:rPr>
              <a:t>www.ElectoralIntegrityProject.com</a:t>
            </a:r>
            <a:endParaRPr lang="en-US" dirty="0"/>
          </a:p>
          <a:p>
            <a:r>
              <a:rPr lang="en-US" dirty="0"/>
              <a:t>“Democracy Index”, Wikipedia, https:/</a:t>
            </a:r>
            <a:r>
              <a:rPr lang="en-US" dirty="0" err="1"/>
              <a:t>en.wikipedia.org</a:t>
            </a:r>
            <a:r>
              <a:rPr lang="en-US" dirty="0"/>
              <a:t>/wiki/</a:t>
            </a:r>
            <a:r>
              <a:rPr lang="en-US" dirty="0" err="1" smtClean="0"/>
              <a:t>Democracy_Index</a:t>
            </a:r>
            <a:endParaRPr lang="en-US" dirty="0" smtClean="0"/>
          </a:p>
          <a:p>
            <a:r>
              <a:rPr lang="en-US" dirty="0" smtClean="0"/>
              <a:t>Norris, P., </a:t>
            </a:r>
            <a:r>
              <a:rPr lang="en-US" i="1" dirty="0" smtClean="0"/>
              <a:t>Why Electoral Integrity Matters</a:t>
            </a:r>
            <a:r>
              <a:rPr lang="en-US" dirty="0" smtClean="0"/>
              <a:t>, Cambridge University Press, 2014</a:t>
            </a:r>
          </a:p>
          <a:p>
            <a:r>
              <a:rPr lang="en-US" dirty="0" smtClean="0"/>
              <a:t>Norris, P., in Martinez </a:t>
            </a:r>
            <a:r>
              <a:rPr lang="en-US" dirty="0" err="1" smtClean="0"/>
              <a:t>i</a:t>
            </a:r>
            <a:r>
              <a:rPr lang="en-US" dirty="0" smtClean="0"/>
              <a:t> Coma, F. and M. </a:t>
            </a:r>
            <a:r>
              <a:rPr lang="en-US" dirty="0" err="1" smtClean="0"/>
              <a:t>Gromping</a:t>
            </a:r>
            <a:r>
              <a:rPr lang="en-US" dirty="0" smtClean="0"/>
              <a:t>, </a:t>
            </a:r>
            <a:r>
              <a:rPr lang="en-US" i="1" dirty="0" smtClean="0"/>
              <a:t>Electoral Integrity in Africa</a:t>
            </a:r>
            <a:r>
              <a:rPr lang="en-US" dirty="0" smtClean="0"/>
              <a:t>, </a:t>
            </a:r>
            <a:r>
              <a:rPr lang="en-US" dirty="0" err="1" smtClean="0"/>
              <a:t>Hanns</a:t>
            </a:r>
            <a:r>
              <a:rPr lang="en-US" dirty="0" smtClean="0"/>
              <a:t> Seidel Foundation, 22 June, 2015.</a:t>
            </a:r>
          </a:p>
          <a:p>
            <a:r>
              <a:rPr lang="en-US" dirty="0" smtClean="0"/>
              <a:t>United Nations, Global Commission on Elections, Democracy and Security, </a:t>
            </a:r>
            <a:r>
              <a:rPr lang="en-US" i="1" dirty="0" smtClean="0"/>
              <a:t>Deepening Democracy: A Strategy for Improving the Integrity of Elections Worldwide</a:t>
            </a:r>
            <a:r>
              <a:rPr lang="en-US" dirty="0" smtClean="0"/>
              <a:t>. Report, September 2012.</a:t>
            </a:r>
          </a:p>
        </p:txBody>
      </p:sp>
    </p:spTree>
    <p:extLst>
      <p:ext uri="{BB962C8B-B14F-4D97-AF65-F5344CB8AC3E}">
        <p14:creationId xmlns:p14="http://schemas.microsoft.com/office/powerpoint/2010/main" val="167894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r>
              <a:rPr lang="en-US" dirty="0" err="1" smtClean="0"/>
              <a:t>Pippa</a:t>
            </a:r>
            <a:r>
              <a:rPr lang="en-US" dirty="0" smtClean="0"/>
              <a:t> Norris has observed that:</a:t>
            </a:r>
          </a:p>
          <a:p>
            <a:pPr marL="349250" lvl="1" indent="-349250">
              <a:spcBef>
                <a:spcPts val="2000"/>
              </a:spcBef>
              <a:buClr>
                <a:schemeClr val="accent1">
                  <a:lumMod val="60000"/>
                  <a:lumOff val="40000"/>
                </a:schemeClr>
              </a:buClr>
            </a:pPr>
            <a:r>
              <a:rPr lang="en-US" dirty="0"/>
              <a:t>“Well-run elections, by themselves, are insufficient for successful transitions to democracy. But flawed, or even failed, contests are thought to wreck fragile regimes” (2014:3)</a:t>
            </a:r>
          </a:p>
          <a:p>
            <a:r>
              <a:rPr lang="en-US" dirty="0" smtClean="0"/>
              <a:t>All these underscore the significance of elections, why attention needs to be paid to them, and why they should be conducted with integrity</a:t>
            </a:r>
            <a:endParaRPr lang="en-US" dirty="0"/>
          </a:p>
          <a:p>
            <a:endParaRPr lang="en-US" dirty="0" smtClean="0"/>
          </a:p>
          <a:p>
            <a:endParaRPr lang="en-US" dirty="0"/>
          </a:p>
          <a:p>
            <a:endParaRPr lang="en-US" dirty="0" smtClean="0"/>
          </a:p>
          <a:p>
            <a:pPr lvl="1" algn="just"/>
            <a:endParaRPr lang="en-US" dirty="0"/>
          </a:p>
        </p:txBody>
      </p:sp>
    </p:spTree>
    <p:extLst>
      <p:ext uri="{BB962C8B-B14F-4D97-AF65-F5344CB8AC3E}">
        <p14:creationId xmlns:p14="http://schemas.microsoft.com/office/powerpoint/2010/main" val="149241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lnSpcReduction="10000"/>
          </a:bodyPr>
          <a:lstStyle/>
          <a:p>
            <a:r>
              <a:rPr lang="en-US" dirty="0" smtClean="0"/>
              <a:t>Since the decade of the 1990s, the era of the “wave of democratization” globally, formal democracy has been established in virtually all </a:t>
            </a:r>
            <a:r>
              <a:rPr lang="en-US" dirty="0"/>
              <a:t>A</a:t>
            </a:r>
            <a:r>
              <a:rPr lang="en-US" dirty="0" smtClean="0"/>
              <a:t>frican countries, although its substantive features are yet to be firmly rooted.</a:t>
            </a:r>
          </a:p>
          <a:p>
            <a:r>
              <a:rPr lang="en-US" dirty="0" smtClean="0"/>
              <a:t>As part of the formal trappings of democracy, elections are periodically conducted, with the aspiration of them being “free and fair”; but most of these lack integrity; are flawed and replete with irregularities, and generate negative consequences on stability, democratization and governance</a:t>
            </a:r>
          </a:p>
        </p:txBody>
      </p:sp>
    </p:spTree>
    <p:extLst>
      <p:ext uri="{BB962C8B-B14F-4D97-AF65-F5344CB8AC3E}">
        <p14:creationId xmlns:p14="http://schemas.microsoft.com/office/powerpoint/2010/main" val="4667822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r>
              <a:rPr lang="en-US" dirty="0" smtClean="0"/>
              <a:t>Although democratization has gained a foothold in Africa, and there is  regular holding of elections in most countries,  poorly conducted elections have imposed remarkable constraints on stability, regime legitimacy and good, democratic governance.</a:t>
            </a:r>
          </a:p>
          <a:p>
            <a:r>
              <a:rPr lang="en-US" dirty="0" smtClean="0"/>
              <a:t>Increasing the scope of electoral integrity has therefore become central to the concern for democratic consolidation in Africa</a:t>
            </a:r>
          </a:p>
          <a:p>
            <a:pPr marL="0" indent="0">
              <a:buNone/>
            </a:pPr>
            <a:endParaRPr lang="en-US" dirty="0"/>
          </a:p>
        </p:txBody>
      </p:sp>
    </p:spTree>
    <p:extLst>
      <p:ext uri="{BB962C8B-B14F-4D97-AF65-F5344CB8AC3E}">
        <p14:creationId xmlns:p14="http://schemas.microsoft.com/office/powerpoint/2010/main" val="13636335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African Regimes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2160539"/>
              </p:ext>
            </p:extLst>
          </p:nvPr>
        </p:nvGraphicFramePr>
        <p:xfrm>
          <a:off x="549275" y="1600200"/>
          <a:ext cx="8042276" cy="3302000"/>
        </p:xfrm>
        <a:graphic>
          <a:graphicData uri="http://schemas.openxmlformats.org/drawingml/2006/table">
            <a:tbl>
              <a:tblPr firstRow="1" bandRow="1">
                <a:tableStyleId>{5C22544A-7EE6-4342-B048-85BDC9FD1C3A}</a:tableStyleId>
              </a:tblPr>
              <a:tblGrid>
                <a:gridCol w="2010569"/>
                <a:gridCol w="2010569"/>
                <a:gridCol w="2010569"/>
                <a:gridCol w="2010569"/>
              </a:tblGrid>
              <a:tr h="370840">
                <a:tc>
                  <a:txBody>
                    <a:bodyPr/>
                    <a:lstStyle/>
                    <a:p>
                      <a:r>
                        <a:rPr lang="en-US" dirty="0" smtClean="0"/>
                        <a:t>Regime Type</a:t>
                      </a:r>
                      <a:endParaRPr lang="en-US" dirty="0"/>
                    </a:p>
                  </a:txBody>
                  <a:tcPr/>
                </a:tc>
                <a:tc>
                  <a:txBody>
                    <a:bodyPr/>
                    <a:lstStyle/>
                    <a:p>
                      <a:r>
                        <a:rPr lang="en-US" dirty="0" smtClean="0"/>
                        <a:t>No. of Countries Globally</a:t>
                      </a:r>
                      <a:endParaRPr lang="en-US" dirty="0"/>
                    </a:p>
                  </a:txBody>
                  <a:tcPr/>
                </a:tc>
                <a:tc>
                  <a:txBody>
                    <a:bodyPr/>
                    <a:lstStyle/>
                    <a:p>
                      <a:r>
                        <a:rPr lang="en-US" dirty="0" smtClean="0"/>
                        <a:t>No. of African Countries</a:t>
                      </a:r>
                      <a:endParaRPr lang="en-US" dirty="0"/>
                    </a:p>
                  </a:txBody>
                  <a:tcPr/>
                </a:tc>
                <a:tc>
                  <a:txBody>
                    <a:bodyPr/>
                    <a:lstStyle/>
                    <a:p>
                      <a:r>
                        <a:rPr lang="en-US" dirty="0" smtClean="0"/>
                        <a:t>Category Index</a:t>
                      </a:r>
                      <a:endParaRPr lang="en-US" dirty="0"/>
                    </a:p>
                  </a:txBody>
                  <a:tcPr/>
                </a:tc>
              </a:tr>
              <a:tr h="370840">
                <a:tc>
                  <a:txBody>
                    <a:bodyPr/>
                    <a:lstStyle/>
                    <a:p>
                      <a:r>
                        <a:rPr lang="en-US" dirty="0" smtClean="0"/>
                        <a:t>Full Democracies</a:t>
                      </a:r>
                      <a:endParaRPr lang="en-US" dirty="0"/>
                    </a:p>
                  </a:txBody>
                  <a:tcPr/>
                </a:tc>
                <a:tc>
                  <a:txBody>
                    <a:bodyPr/>
                    <a:lstStyle/>
                    <a:p>
                      <a:r>
                        <a:rPr lang="en-US" dirty="0" smtClean="0"/>
                        <a:t>19</a:t>
                      </a:r>
                    </a:p>
                    <a:p>
                      <a:endParaRPr lang="en-US" dirty="0"/>
                    </a:p>
                  </a:txBody>
                  <a:tcPr/>
                </a:tc>
                <a:tc>
                  <a:txBody>
                    <a:bodyPr/>
                    <a:lstStyle/>
                    <a:p>
                      <a:r>
                        <a:rPr lang="en-US" dirty="0" smtClean="0"/>
                        <a:t>1</a:t>
                      </a:r>
                      <a:endParaRPr lang="en-US" dirty="0"/>
                    </a:p>
                  </a:txBody>
                  <a:tcPr/>
                </a:tc>
                <a:tc>
                  <a:txBody>
                    <a:bodyPr/>
                    <a:lstStyle/>
                    <a:p>
                      <a:r>
                        <a:rPr lang="en-US" dirty="0" smtClean="0"/>
                        <a:t>8-10</a:t>
                      </a:r>
                      <a:endParaRPr lang="en-US" dirty="0"/>
                    </a:p>
                  </a:txBody>
                  <a:tcPr/>
                </a:tc>
              </a:tr>
              <a:tr h="370840">
                <a:tc>
                  <a:txBody>
                    <a:bodyPr/>
                    <a:lstStyle/>
                    <a:p>
                      <a:r>
                        <a:rPr lang="en-US" dirty="0" smtClean="0"/>
                        <a:t>Flawed Democracies</a:t>
                      </a:r>
                      <a:endParaRPr lang="en-US" dirty="0"/>
                    </a:p>
                  </a:txBody>
                  <a:tcPr/>
                </a:tc>
                <a:tc>
                  <a:txBody>
                    <a:bodyPr/>
                    <a:lstStyle/>
                    <a:p>
                      <a:r>
                        <a:rPr lang="en-US" dirty="0" smtClean="0"/>
                        <a:t>57</a:t>
                      </a:r>
                      <a:endParaRPr lang="en-US" dirty="0"/>
                    </a:p>
                  </a:txBody>
                  <a:tcPr/>
                </a:tc>
                <a:tc>
                  <a:txBody>
                    <a:bodyPr/>
                    <a:lstStyle/>
                    <a:p>
                      <a:r>
                        <a:rPr lang="en-US" dirty="0" smtClean="0"/>
                        <a:t>7</a:t>
                      </a:r>
                      <a:endParaRPr lang="en-US" dirty="0"/>
                    </a:p>
                  </a:txBody>
                  <a:tcPr/>
                </a:tc>
                <a:tc>
                  <a:txBody>
                    <a:bodyPr/>
                    <a:lstStyle/>
                    <a:p>
                      <a:r>
                        <a:rPr lang="en-US" dirty="0" smtClean="0"/>
                        <a:t>6-9</a:t>
                      </a:r>
                      <a:endParaRPr lang="en-US" dirty="0"/>
                    </a:p>
                  </a:txBody>
                  <a:tcPr/>
                </a:tc>
              </a:tr>
              <a:tr h="370840">
                <a:tc>
                  <a:txBody>
                    <a:bodyPr/>
                    <a:lstStyle/>
                    <a:p>
                      <a:r>
                        <a:rPr lang="en-US" dirty="0" smtClean="0"/>
                        <a:t>Hybrid Democracies</a:t>
                      </a:r>
                      <a:endParaRPr lang="en-US" dirty="0"/>
                    </a:p>
                  </a:txBody>
                  <a:tcPr/>
                </a:tc>
                <a:tc>
                  <a:txBody>
                    <a:bodyPr/>
                    <a:lstStyle/>
                    <a:p>
                      <a:r>
                        <a:rPr lang="en-US" dirty="0" smtClean="0"/>
                        <a:t>40</a:t>
                      </a:r>
                      <a:endParaRPr lang="en-US" dirty="0"/>
                    </a:p>
                  </a:txBody>
                  <a:tcPr/>
                </a:tc>
                <a:tc>
                  <a:txBody>
                    <a:bodyPr/>
                    <a:lstStyle/>
                    <a:p>
                      <a:r>
                        <a:rPr lang="en-US" dirty="0" smtClean="0"/>
                        <a:t>14</a:t>
                      </a:r>
                      <a:endParaRPr lang="en-US" dirty="0"/>
                    </a:p>
                  </a:txBody>
                  <a:tcPr/>
                </a:tc>
                <a:tc>
                  <a:txBody>
                    <a:bodyPr/>
                    <a:lstStyle/>
                    <a:p>
                      <a:r>
                        <a:rPr lang="en-US" dirty="0" smtClean="0"/>
                        <a:t>4-5.99</a:t>
                      </a:r>
                      <a:endParaRPr lang="en-US" dirty="0"/>
                    </a:p>
                  </a:txBody>
                  <a:tcPr/>
                </a:tc>
              </a:tr>
              <a:tr h="370840">
                <a:tc>
                  <a:txBody>
                    <a:bodyPr/>
                    <a:lstStyle/>
                    <a:p>
                      <a:r>
                        <a:rPr lang="en-US" dirty="0" smtClean="0"/>
                        <a:t>Authoritarian</a:t>
                      </a:r>
                      <a:endParaRPr lang="en-US" dirty="0"/>
                    </a:p>
                  </a:txBody>
                  <a:tcPr/>
                </a:tc>
                <a:tc>
                  <a:txBody>
                    <a:bodyPr/>
                    <a:lstStyle/>
                    <a:p>
                      <a:r>
                        <a:rPr lang="en-US" dirty="0" smtClean="0"/>
                        <a:t>51</a:t>
                      </a:r>
                      <a:endParaRPr lang="en-US" dirty="0"/>
                    </a:p>
                  </a:txBody>
                  <a:tcPr/>
                </a:tc>
                <a:tc>
                  <a:txBody>
                    <a:bodyPr/>
                    <a:lstStyle/>
                    <a:p>
                      <a:r>
                        <a:rPr lang="en-US" dirty="0" smtClean="0"/>
                        <a:t>21</a:t>
                      </a:r>
                      <a:endParaRPr lang="en-US" dirty="0"/>
                    </a:p>
                  </a:txBody>
                  <a:tcPr/>
                </a:tc>
                <a:tc>
                  <a:txBody>
                    <a:bodyPr/>
                    <a:lstStyle/>
                    <a:p>
                      <a:r>
                        <a:rPr lang="en-US" dirty="0" smtClean="0"/>
                        <a:t>Less than 4.0</a:t>
                      </a:r>
                      <a:endParaRPr lang="en-US" dirty="0"/>
                    </a:p>
                  </a:txBody>
                  <a:tcPr/>
                </a:tc>
              </a:tr>
              <a:tr h="370840">
                <a:tc>
                  <a:txBody>
                    <a:bodyPr/>
                    <a:lstStyle/>
                    <a:p>
                      <a:endParaRPr lang="en-US"/>
                    </a:p>
                  </a:txBody>
                  <a:tcPr/>
                </a:tc>
                <a:tc>
                  <a:txBody>
                    <a:bodyPr/>
                    <a:lstStyle/>
                    <a:p>
                      <a:r>
                        <a:rPr lang="en-US" dirty="0" smtClean="0"/>
                        <a:t>167</a:t>
                      </a:r>
                      <a:endParaRPr lang="en-US" dirty="0"/>
                    </a:p>
                  </a:txBody>
                  <a:tcPr/>
                </a:tc>
                <a:tc>
                  <a:txBody>
                    <a:bodyPr/>
                    <a:lstStyle/>
                    <a:p>
                      <a:r>
                        <a:rPr lang="en-US" dirty="0" smtClean="0"/>
                        <a:t>43</a:t>
                      </a:r>
                      <a:endParaRPr lang="en-US" dirty="0"/>
                    </a:p>
                  </a:txBody>
                  <a:tcPr/>
                </a:tc>
                <a:tc>
                  <a:txBody>
                    <a:bodyPr/>
                    <a:lstStyle/>
                    <a:p>
                      <a:endParaRPr lang="en-US" dirty="0"/>
                    </a:p>
                  </a:txBody>
                  <a:tcPr/>
                </a:tc>
              </a:tr>
            </a:tbl>
          </a:graphicData>
        </a:graphic>
      </p:graphicFrame>
      <p:sp>
        <p:nvSpPr>
          <p:cNvPr id="5" name="TextBox 4"/>
          <p:cNvSpPr txBox="1"/>
          <p:nvPr/>
        </p:nvSpPr>
        <p:spPr>
          <a:xfrm>
            <a:off x="895473" y="5421280"/>
            <a:ext cx="6120711" cy="646331"/>
          </a:xfrm>
          <a:prstGeom prst="rect">
            <a:avLst/>
          </a:prstGeom>
          <a:noFill/>
        </p:spPr>
        <p:txBody>
          <a:bodyPr wrap="none" rtlCol="0">
            <a:spAutoFit/>
          </a:bodyPr>
          <a:lstStyle/>
          <a:p>
            <a:r>
              <a:rPr lang="en-US" dirty="0" smtClean="0"/>
              <a:t>Source: Democracy Index, Economist Intelligence Unit</a:t>
            </a:r>
          </a:p>
          <a:p>
            <a:r>
              <a:rPr lang="en-US" dirty="0" smtClean="0"/>
              <a:t>https://</a:t>
            </a:r>
            <a:r>
              <a:rPr lang="en-US" dirty="0" err="1" smtClean="0"/>
              <a:t>en.wikipidia.org</a:t>
            </a:r>
            <a:r>
              <a:rPr lang="en-US" dirty="0" smtClean="0"/>
              <a:t>/wiki/</a:t>
            </a:r>
            <a:r>
              <a:rPr lang="en-US" dirty="0" err="1" smtClean="0"/>
              <a:t>Democracy_Index</a:t>
            </a:r>
            <a:endParaRPr lang="en-US" dirty="0"/>
          </a:p>
        </p:txBody>
      </p:sp>
    </p:spTree>
    <p:extLst>
      <p:ext uri="{BB962C8B-B14F-4D97-AF65-F5344CB8AC3E}">
        <p14:creationId xmlns:p14="http://schemas.microsoft.com/office/powerpoint/2010/main" val="222124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of Electoral Integrity Index (PEI) for African Countries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1919450"/>
              </p:ext>
            </p:extLst>
          </p:nvPr>
        </p:nvGraphicFramePr>
        <p:xfrm>
          <a:off x="549275" y="1600200"/>
          <a:ext cx="8042274" cy="2123440"/>
        </p:xfrm>
        <a:graphic>
          <a:graphicData uri="http://schemas.openxmlformats.org/drawingml/2006/table">
            <a:tbl>
              <a:tblPr firstRow="1" bandRow="1">
                <a:tableStyleId>{5C22544A-7EE6-4342-B048-85BDC9FD1C3A}</a:tableStyleId>
              </a:tblPr>
              <a:tblGrid>
                <a:gridCol w="2680758"/>
                <a:gridCol w="2680758"/>
                <a:gridCol w="2680758"/>
              </a:tblGrid>
              <a:tr h="370840">
                <a:tc>
                  <a:txBody>
                    <a:bodyPr/>
                    <a:lstStyle/>
                    <a:p>
                      <a:r>
                        <a:rPr lang="en-US" dirty="0" smtClean="0"/>
                        <a:t>PEI Category</a:t>
                      </a:r>
                      <a:endParaRPr lang="en-US" dirty="0"/>
                    </a:p>
                  </a:txBody>
                  <a:tcPr/>
                </a:tc>
                <a:tc>
                  <a:txBody>
                    <a:bodyPr/>
                    <a:lstStyle/>
                    <a:p>
                      <a:r>
                        <a:rPr lang="en-US" dirty="0" smtClean="0"/>
                        <a:t>No. of Countries</a:t>
                      </a:r>
                      <a:endParaRPr lang="en-US" dirty="0"/>
                    </a:p>
                  </a:txBody>
                  <a:tcPr/>
                </a:tc>
                <a:tc>
                  <a:txBody>
                    <a:bodyPr/>
                    <a:lstStyle/>
                    <a:p>
                      <a:r>
                        <a:rPr lang="en-US" dirty="0" smtClean="0"/>
                        <a:t>Category of index</a:t>
                      </a:r>
                      <a:endParaRPr lang="en-US" dirty="0"/>
                    </a:p>
                  </a:txBody>
                  <a:tcPr/>
                </a:tc>
              </a:tr>
              <a:tr h="370840">
                <a:tc>
                  <a:txBody>
                    <a:bodyPr/>
                    <a:lstStyle/>
                    <a:p>
                      <a:r>
                        <a:rPr lang="en-US" dirty="0" smtClean="0"/>
                        <a:t>High to Very High (Green)</a:t>
                      </a:r>
                      <a:endParaRPr lang="en-US" dirty="0"/>
                    </a:p>
                  </a:txBody>
                  <a:tcPr/>
                </a:tc>
                <a:tc>
                  <a:txBody>
                    <a:bodyPr/>
                    <a:lstStyle/>
                    <a:p>
                      <a:r>
                        <a:rPr lang="en-US" dirty="0" smtClean="0"/>
                        <a:t>6</a:t>
                      </a:r>
                      <a:endParaRPr lang="en-US" dirty="0"/>
                    </a:p>
                  </a:txBody>
                  <a:tcPr/>
                </a:tc>
                <a:tc>
                  <a:txBody>
                    <a:bodyPr/>
                    <a:lstStyle/>
                    <a:p>
                      <a:r>
                        <a:rPr lang="en-US" dirty="0" smtClean="0"/>
                        <a:t>60+</a:t>
                      </a:r>
                      <a:endParaRPr lang="en-US" dirty="0"/>
                    </a:p>
                  </a:txBody>
                  <a:tcPr/>
                </a:tc>
              </a:tr>
              <a:tr h="370840">
                <a:tc>
                  <a:txBody>
                    <a:bodyPr/>
                    <a:lstStyle/>
                    <a:p>
                      <a:r>
                        <a:rPr lang="en-US" dirty="0" smtClean="0"/>
                        <a:t>Moderate (Yellow)</a:t>
                      </a:r>
                      <a:endParaRPr lang="en-US" dirty="0"/>
                    </a:p>
                  </a:txBody>
                  <a:tcPr/>
                </a:tc>
                <a:tc>
                  <a:txBody>
                    <a:bodyPr/>
                    <a:lstStyle/>
                    <a:p>
                      <a:r>
                        <a:rPr lang="en-US" dirty="0" smtClean="0"/>
                        <a:t>12</a:t>
                      </a:r>
                      <a:endParaRPr lang="en-US" dirty="0"/>
                    </a:p>
                  </a:txBody>
                  <a:tcPr/>
                </a:tc>
                <a:tc>
                  <a:txBody>
                    <a:bodyPr/>
                    <a:lstStyle/>
                    <a:p>
                      <a:r>
                        <a:rPr lang="en-US" dirty="0" smtClean="0"/>
                        <a:t>50-59</a:t>
                      </a:r>
                      <a:endParaRPr lang="en-US" dirty="0"/>
                    </a:p>
                  </a:txBody>
                  <a:tcPr/>
                </a:tc>
              </a:tr>
              <a:tr h="370840">
                <a:tc>
                  <a:txBody>
                    <a:bodyPr/>
                    <a:lstStyle/>
                    <a:p>
                      <a:r>
                        <a:rPr lang="en-US" dirty="0" smtClean="0"/>
                        <a:t>Low to Very low (Red)</a:t>
                      </a:r>
                      <a:endParaRPr lang="en-US" dirty="0"/>
                    </a:p>
                  </a:txBody>
                  <a:tcPr/>
                </a:tc>
                <a:tc>
                  <a:txBody>
                    <a:bodyPr/>
                    <a:lstStyle/>
                    <a:p>
                      <a:r>
                        <a:rPr lang="en-US" dirty="0" smtClean="0"/>
                        <a:t>23</a:t>
                      </a:r>
                      <a:endParaRPr lang="en-US" dirty="0"/>
                    </a:p>
                  </a:txBody>
                  <a:tcPr/>
                </a:tc>
                <a:tc>
                  <a:txBody>
                    <a:bodyPr/>
                    <a:lstStyle/>
                    <a:p>
                      <a:r>
                        <a:rPr lang="en-US" dirty="0" smtClean="0"/>
                        <a:t>Less than 50</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614400" y="4200271"/>
            <a:ext cx="8212856" cy="646331"/>
          </a:xfrm>
          <a:prstGeom prst="rect">
            <a:avLst/>
          </a:prstGeom>
          <a:noFill/>
        </p:spPr>
        <p:txBody>
          <a:bodyPr wrap="none" rtlCol="0">
            <a:spAutoFit/>
          </a:bodyPr>
          <a:lstStyle/>
          <a:p>
            <a:r>
              <a:rPr lang="en-US" dirty="0" smtClean="0"/>
              <a:t>Source: Election Integrity Project, The Year in Elections Mid-2016 Update</a:t>
            </a:r>
          </a:p>
          <a:p>
            <a:r>
              <a:rPr lang="en-US" dirty="0" err="1" smtClean="0"/>
              <a:t>www.ElectoralIntegrityProject.com</a:t>
            </a:r>
            <a:endParaRPr lang="en-US" dirty="0"/>
          </a:p>
        </p:txBody>
      </p:sp>
    </p:spTree>
    <p:extLst>
      <p:ext uri="{BB962C8B-B14F-4D97-AF65-F5344CB8AC3E}">
        <p14:creationId xmlns:p14="http://schemas.microsoft.com/office/powerpoint/2010/main" val="340765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r>
              <a:rPr lang="en-US" dirty="0" smtClean="0"/>
              <a:t>Scholars and researchers now raise </a:t>
            </a:r>
            <a:r>
              <a:rPr lang="en-US" dirty="0"/>
              <a:t>pertinent </a:t>
            </a:r>
            <a:r>
              <a:rPr lang="en-US" dirty="0" smtClean="0"/>
              <a:t>questions </a:t>
            </a:r>
            <a:r>
              <a:rPr lang="en-US" dirty="0"/>
              <a:t>as </a:t>
            </a:r>
            <a:r>
              <a:rPr lang="en-US" dirty="0" smtClean="0"/>
              <a:t>follows:</a:t>
            </a:r>
            <a:endParaRPr lang="en-US" dirty="0"/>
          </a:p>
          <a:p>
            <a:r>
              <a:rPr lang="en-US" dirty="0" smtClean="0"/>
              <a:t>What dynamics shape the integrity of African elections?</a:t>
            </a:r>
          </a:p>
          <a:p>
            <a:r>
              <a:rPr lang="en-US" dirty="0" smtClean="0"/>
              <a:t>What challenges are faced in conducting elections with integrity? And how are these addressed?</a:t>
            </a:r>
          </a:p>
          <a:p>
            <a:pPr marL="349250" lvl="2" indent="-349250">
              <a:spcBef>
                <a:spcPts val="2000"/>
              </a:spcBef>
            </a:pPr>
            <a:r>
              <a:rPr lang="en-US" sz="2400" dirty="0" smtClean="0"/>
              <a:t>Norris has observed that: “</a:t>
            </a:r>
            <a:r>
              <a:rPr lang="en-US" sz="2400" dirty="0"/>
              <a:t>Africa is a continent of great diversity whose elections are under-studied in comparison to Europe and America” (2015: 4</a:t>
            </a:r>
            <a:r>
              <a:rPr lang="en-US" sz="2400" dirty="0" smtClean="0"/>
              <a:t>)</a:t>
            </a:r>
          </a:p>
          <a:p>
            <a:endParaRPr lang="en-US" dirty="0"/>
          </a:p>
        </p:txBody>
      </p:sp>
    </p:spTree>
    <p:extLst>
      <p:ext uri="{BB962C8B-B14F-4D97-AF65-F5344CB8AC3E}">
        <p14:creationId xmlns:p14="http://schemas.microsoft.com/office/powerpoint/2010/main" val="2605153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1309</TotalTime>
  <Words>2009</Words>
  <Application>Microsoft Macintosh PowerPoint</Application>
  <PresentationFormat>On-screen Show (4:3)</PresentationFormat>
  <Paragraphs>176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Breeze</vt:lpstr>
      <vt:lpstr>Electoral Integrity in Africa</vt:lpstr>
      <vt:lpstr>Outline</vt:lpstr>
      <vt:lpstr>Introduction </vt:lpstr>
      <vt:lpstr>Intro…</vt:lpstr>
      <vt:lpstr>Intro…</vt:lpstr>
      <vt:lpstr>Intro…</vt:lpstr>
      <vt:lpstr>Classification of African Regimes</vt:lpstr>
      <vt:lpstr>Perception of Electoral Integrity Index (PEI) for African Countries</vt:lpstr>
      <vt:lpstr>Intro…</vt:lpstr>
      <vt:lpstr>Intro…</vt:lpstr>
      <vt:lpstr>Intro…</vt:lpstr>
      <vt:lpstr>The Context: Nigeria</vt:lpstr>
      <vt:lpstr>The Context: Nigeria</vt:lpstr>
      <vt:lpstr>Context…</vt:lpstr>
      <vt:lpstr>The Context…</vt:lpstr>
      <vt:lpstr>The Context…</vt:lpstr>
      <vt:lpstr>The Context…</vt:lpstr>
      <vt:lpstr>Key Challenges</vt:lpstr>
      <vt:lpstr>Key Challenges…</vt:lpstr>
      <vt:lpstr>Tackling the Challenges</vt:lpstr>
      <vt:lpstr>Smart Voters Card</vt:lpstr>
      <vt:lpstr>Smart Card Readers</vt:lpstr>
      <vt:lpstr>Verification</vt:lpstr>
      <vt:lpstr>Biometric Authentication</vt:lpstr>
      <vt:lpstr>Tackling the Challenges…</vt:lpstr>
      <vt:lpstr>Tackling Challenges…</vt:lpstr>
      <vt:lpstr>Tackling the Challenges…</vt:lpstr>
      <vt:lpstr>Outstanding Challenges</vt:lpstr>
      <vt:lpstr>Lessons</vt:lpstr>
      <vt:lpstr>Lessons…</vt:lpstr>
      <vt:lpstr>Conclusion </vt:lpstr>
      <vt:lpstr>Conclusion…</vt:lpstr>
      <vt:lpstr>References </vt:lpstr>
    </vt:vector>
  </TitlesOfParts>
  <Company>Inec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Electoral Integrity in Africa</dc:title>
  <dc:creator>Attahiru Muhammad Jega</dc:creator>
  <cp:lastModifiedBy>Attahiru Muhammad Jega</cp:lastModifiedBy>
  <cp:revision>50</cp:revision>
  <dcterms:created xsi:type="dcterms:W3CDTF">2017-02-26T14:52:19Z</dcterms:created>
  <dcterms:modified xsi:type="dcterms:W3CDTF">2017-11-08T07:42:02Z</dcterms:modified>
</cp:coreProperties>
</file>